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</p:sldMasterIdLst>
  <p:notesMasterIdLst>
    <p:notesMasterId r:id="rId23"/>
  </p:notesMasterIdLst>
  <p:handoutMasterIdLst>
    <p:handoutMasterId r:id="rId24"/>
  </p:handoutMasterIdLst>
  <p:sldIdLst>
    <p:sldId id="3822" r:id="rId5"/>
    <p:sldId id="2144446768" r:id="rId6"/>
    <p:sldId id="2144447049" r:id="rId7"/>
    <p:sldId id="2144447146" r:id="rId8"/>
    <p:sldId id="2144447147" r:id="rId9"/>
    <p:sldId id="2144446772" r:id="rId10"/>
    <p:sldId id="2144447150" r:id="rId11"/>
    <p:sldId id="2144446774" r:id="rId12"/>
    <p:sldId id="2144447048" r:id="rId13"/>
    <p:sldId id="2144447046" r:id="rId14"/>
    <p:sldId id="3729" r:id="rId15"/>
    <p:sldId id="1948765092" r:id="rId16"/>
    <p:sldId id="2144447143" r:id="rId17"/>
    <p:sldId id="2144447149" r:id="rId18"/>
    <p:sldId id="8555" r:id="rId19"/>
    <p:sldId id="8553" r:id="rId20"/>
    <p:sldId id="8562" r:id="rId21"/>
    <p:sldId id="2144447144" r:id="rId22"/>
  </p:sldIdLst>
  <p:sldSz cx="12192000" cy="6858000"/>
  <p:notesSz cx="7023100" cy="9309100"/>
  <p:custDataLst>
    <p:tags r:id="rId25"/>
  </p:custDataLst>
  <p:defaultTextStyle>
    <a:defPPr>
      <a:defRPr lang="en-US"/>
    </a:defPPr>
    <a:lvl1pPr marL="0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7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B40427-B9A9-B43C-5FC1-E5D84C60CC43}" name="Schroeder, Teri" initials="TS" userId="S::Teri.Schroeder@informa.com::d558fe35-fc5e-40a6-934a-1a38a22e3d8e" providerId="AD"/>
  <p188:author id="{565EBF5A-73DC-EB59-37C1-5BEF210CEADE}" name="Menas, Kristin" initials="KM" userId="S::Kristin.Menas@informa.com::70c65495-d478-45a8-97cc-97f90cbf64c5" providerId="AD"/>
  <p188:author id="{C0F1737F-D747-A541-8E5D-21B8A39745B0}" name="Teri Schroeder" initials="TS" userId="S::tschroeder@technomic.com::31444fe7-c3c4-43df-b83d-9ff557ce3d91" providerId="AD"/>
  <p188:author id="{2CE50499-6DA7-7D03-82F1-3E62D6B5618F}" name="Crecca, Donna" initials="DC" userId="S::Donna.Crecca@informa.com::f3d8307f-b736-4b24-977c-5dc362c6ad06" providerId="AD"/>
  <p188:author id="{BF2738D2-7DD2-70A0-A90A-1E7B2C289DAF}" name="Claudia Martinez" initials="CM" userId="S::CMartinez@technomic.com::5286b85d-cc99-4cbd-9c4e-15086a84b4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Toledo" initials="CT" lastIdx="5" clrIdx="0">
    <p:extLst>
      <p:ext uri="{19B8F6BF-5375-455C-9EA6-DF929625EA0E}">
        <p15:presenceInfo xmlns:p15="http://schemas.microsoft.com/office/powerpoint/2012/main" userId="S-1-5-21-20124052-3912570131-2598068524-2896" providerId="AD"/>
      </p:ext>
    </p:extLst>
  </p:cmAuthor>
  <p:cmAuthor id="2" name="Rose Frommelt" initials="RF" lastIdx="20" clrIdx="1">
    <p:extLst>
      <p:ext uri="{19B8F6BF-5375-455C-9EA6-DF929625EA0E}">
        <p15:presenceInfo xmlns:p15="http://schemas.microsoft.com/office/powerpoint/2012/main" userId="S::rfrommelt@technomic.com::77beafe6-f465-4f1c-9847-49b254f36c64" providerId="AD"/>
      </p:ext>
    </p:extLst>
  </p:cmAuthor>
  <p:cmAuthor id="3" name="Clare Toledo" initials="CT [2]" lastIdx="2" clrIdx="2">
    <p:extLst>
      <p:ext uri="{19B8F6BF-5375-455C-9EA6-DF929625EA0E}">
        <p15:presenceInfo xmlns:p15="http://schemas.microsoft.com/office/powerpoint/2012/main" userId="S::ctoledo@technomic.com::08d91a55-c1c3-489b-b887-59a1ceb8c2f8" providerId="AD"/>
      </p:ext>
    </p:extLst>
  </p:cmAuthor>
  <p:cmAuthor id="4" name="Elizabeth Hert" initials="EH" lastIdx="7" clrIdx="3">
    <p:extLst>
      <p:ext uri="{19B8F6BF-5375-455C-9EA6-DF929625EA0E}">
        <p15:presenceInfo xmlns:p15="http://schemas.microsoft.com/office/powerpoint/2012/main" userId="S::ehert@technomic.com::da19e994-14ff-4ffb-97ca-152325d5fe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67B0"/>
    <a:srgbClr val="A377B6"/>
    <a:srgbClr val="B5E0C8"/>
    <a:srgbClr val="A2C7E1"/>
    <a:srgbClr val="269ECD"/>
    <a:srgbClr val="FC7FFC"/>
    <a:srgbClr val="E8E1DA"/>
    <a:srgbClr val="737373"/>
    <a:srgbClr val="ECE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RSE BASIS</a:t>
            </a:r>
          </a:p>
        </c:rich>
      </c:tx>
      <c:layout>
        <c:manualLayout>
          <c:xMode val="edge"/>
          <c:yMode val="edge"/>
          <c:x val="0.3667801560016265"/>
          <c:y val="1.0502099592981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392620207972473E-2"/>
          <c:y val="0.19788935534006827"/>
          <c:w val="0.97521475958405501"/>
          <c:h val="0.69813579078960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(P)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Nominal</c:v>
                </c:pt>
                <c:pt idx="1">
                  <c:v>Real</c:v>
                </c:pt>
                <c:pt idx="2">
                  <c:v>CPI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4.7E-2</c:v>
                </c:pt>
                <c:pt idx="1">
                  <c:v>6.0000000000000001E-3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1-40E3-AB7D-147E6AF488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 (F)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Nominal</c:v>
                </c:pt>
                <c:pt idx="1">
                  <c:v>Real</c:v>
                </c:pt>
                <c:pt idx="2">
                  <c:v>CPI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1.7999999999999999E-2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1-40E3-AB7D-147E6AF48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43"/>
        <c:axId val="1799062719"/>
        <c:axId val="106630895"/>
      </c:barChart>
      <c:catAx>
        <c:axId val="179906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0895"/>
        <c:crosses val="autoZero"/>
        <c:auto val="1"/>
        <c:lblAlgn val="ctr"/>
        <c:lblOffset val="100"/>
        <c:noMultiLvlLbl val="0"/>
      </c:catAx>
      <c:valAx>
        <c:axId val="106630895"/>
        <c:scaling>
          <c:orientation val="minMax"/>
          <c:max val="7.0000000000000007E-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79906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PURCHASES/SHIPMENT BASIS</a:t>
            </a:r>
          </a:p>
        </c:rich>
      </c:tx>
      <c:layout>
        <c:manualLayout>
          <c:xMode val="edge"/>
          <c:yMode val="edge"/>
          <c:x val="0.1664857121733023"/>
          <c:y val="6.84113862128440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392620207972473E-2"/>
          <c:y val="0.20012434919233316"/>
          <c:w val="0.97521475958405501"/>
          <c:h val="0.6965367755649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(P)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Nominal</c:v>
                </c:pt>
                <c:pt idx="1">
                  <c:v>Real</c:v>
                </c:pt>
                <c:pt idx="2">
                  <c:v>PSPI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3.5000000000000003E-2</c:v>
                </c:pt>
                <c:pt idx="1">
                  <c:v>7.0000000000000001E-3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F-49A2-969F-382D2FBB75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 (F)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Nominal</c:v>
                </c:pt>
                <c:pt idx="1">
                  <c:v>Real</c:v>
                </c:pt>
                <c:pt idx="2">
                  <c:v>PSPI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1.7999999999999999E-2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F-49A2-969F-382D2FBB7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49"/>
        <c:axId val="1799062719"/>
        <c:axId val="106630895"/>
      </c:barChart>
      <c:catAx>
        <c:axId val="179906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30895"/>
        <c:crosses val="autoZero"/>
        <c:auto val="1"/>
        <c:lblAlgn val="ctr"/>
        <c:lblOffset val="100"/>
        <c:noMultiLvlLbl val="0"/>
      </c:catAx>
      <c:valAx>
        <c:axId val="106630895"/>
        <c:scaling>
          <c:orientation val="minMax"/>
          <c:max val="7.0000000000000007E-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79906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2024 AND 2025 </a:t>
            </a:r>
          </a:p>
          <a:p>
            <a:pPr>
              <a:defRPr sz="2000"/>
            </a:pPr>
            <a:r>
              <a:rPr lang="en-US" sz="2000" dirty="0"/>
              <a:t>REAL RSE YOY CHANGE</a:t>
            </a:r>
            <a:endParaRPr lang="en-UG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 (F)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FSR</c:v>
                </c:pt>
                <c:pt idx="1">
                  <c:v>LSR</c:v>
                </c:pt>
                <c:pt idx="2">
                  <c:v>Retailers</c:v>
                </c:pt>
                <c:pt idx="3">
                  <c:v>Noncomm.</c:v>
                </c:pt>
                <c:pt idx="4">
                  <c:v>Travel &amp; leisure</c:v>
                </c:pt>
                <c:pt idx="5">
                  <c:v>Total industry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1.2E-2</c:v>
                </c:pt>
                <c:pt idx="1">
                  <c:v>1.7999999999999999E-2</c:v>
                </c:pt>
                <c:pt idx="2">
                  <c:v>2.9000000000000001E-2</c:v>
                </c:pt>
                <c:pt idx="3">
                  <c:v>1.7999999999999999E-2</c:v>
                </c:pt>
                <c:pt idx="4">
                  <c:v>2.8000000000000001E-2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7-47DF-8096-A92F9A4241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 (P)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FSR</c:v>
                </c:pt>
                <c:pt idx="1">
                  <c:v>LSR</c:v>
                </c:pt>
                <c:pt idx="2">
                  <c:v>Retailers</c:v>
                </c:pt>
                <c:pt idx="3">
                  <c:v>Noncomm.</c:v>
                </c:pt>
                <c:pt idx="4">
                  <c:v>Travel &amp; leisure</c:v>
                </c:pt>
                <c:pt idx="5">
                  <c:v>Total industry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-1.4999999999999999E-2</c:v>
                </c:pt>
                <c:pt idx="1">
                  <c:v>8.0000000000000002E-3</c:v>
                </c:pt>
                <c:pt idx="2">
                  <c:v>1.6E-2</c:v>
                </c:pt>
                <c:pt idx="3">
                  <c:v>2.1999999999999999E-2</c:v>
                </c:pt>
                <c:pt idx="4">
                  <c:v>2.3E-2</c:v>
                </c:pt>
                <c:pt idx="5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7-47DF-8096-A92F9A424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50"/>
        <c:axId val="1319844079"/>
        <c:axId val="1319845039"/>
      </c:barChart>
      <c:catAx>
        <c:axId val="131984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845039"/>
        <c:crosses val="autoZero"/>
        <c:auto val="1"/>
        <c:lblAlgn val="ctr"/>
        <c:lblOffset val="600"/>
        <c:noMultiLvlLbl val="0"/>
      </c:catAx>
      <c:valAx>
        <c:axId val="131984503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1984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058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3" tIns="46466" rIns="92933" bIns="464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933" tIns="46466" rIns="92933" bIns="464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932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53A4E-3DA0-18CE-693C-BCDF71041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AB38D-9BD9-CA89-58C2-E15AB2DEC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626C35-9D21-B69D-BF51-D8826C95C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8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F90E-59BC-5793-4451-3F0E6AA7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EC5B12-2A4F-1AFC-50E4-DFD1F88D1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29A48-E16E-61BB-5BB1-D2F98B8DC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1D8E-A381-757B-300F-1F96E260E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1A7D7-D1B7-F984-ACBD-630D371D6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68556-6EC5-00A7-75AF-9FC84EA1D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2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Focus on dine-in applications but assume items will travel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Optimize product portfolio for omnichannel reality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Support effective menu item presentations across order platforms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20952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A207-2A96-55F8-B202-55BEF8CF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5D1CE-5117-5D3F-92CF-52B349A55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41629-4297-B321-B6F4-67E0361CA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 smallest share of consumer occasions, operator sales – very distinct occasion and becoming more so</a:t>
            </a:r>
          </a:p>
        </p:txBody>
      </p:sp>
    </p:spTree>
    <p:extLst>
      <p:ext uri="{BB962C8B-B14F-4D97-AF65-F5344CB8AC3E}">
        <p14:creationId xmlns:p14="http://schemas.microsoft.com/office/powerpoint/2010/main" val="364431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A9577-4AA1-2B28-9DCB-4F510B620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7367F-4DD6-8AAD-817D-CE5A9AFAA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F4477-DD26-1D78-6432-1E4104555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Implication:  Promote versatile products that can be used any time throughout the day.  Provide culinary support to help operators meet customers “where” they are – that can be physically (on /off premise) or mentally (in a hurry),  and in some cases, financially, depending on your segment).   Support operators to develop optimal menus of which core items can be provided all day, offer various portions that can meet a heavier lunch or a snackable / grazing occasion,  and always keep in mind that the items have to hold up for off premise &amp; car eating. </a:t>
            </a:r>
          </a:p>
        </p:txBody>
      </p:sp>
    </p:spTree>
    <p:extLst>
      <p:ext uri="{BB962C8B-B14F-4D97-AF65-F5344CB8AC3E}">
        <p14:creationId xmlns:p14="http://schemas.microsoft.com/office/powerpoint/2010/main" val="37077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expecting a less optimistic year for foodservice on the real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out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T_Pres_Cov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5A4FD5-BB1F-429C-AEE7-416E37B1A1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69318" y="2006631"/>
            <a:ext cx="8853364" cy="2472751"/>
            <a:chOff x="4621362" y="4674680"/>
            <a:chExt cx="4910844" cy="136996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B94F5EF-D165-421C-8E5B-E941AAE745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1362" y="4674680"/>
              <a:ext cx="1309527" cy="136996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4349B03-6B57-4770-82AD-1C1CA8F65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8907" y="4811023"/>
              <a:ext cx="3523299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6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Pres_Cover_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A32D5BF-C089-419C-8363-9B517F645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74" y="439020"/>
            <a:ext cx="5422900" cy="5302970"/>
          </a:xfrm>
        </p:spPr>
        <p:txBody>
          <a:bodyPr rIns="182880" anchor="t"/>
          <a:lstStyle>
            <a:lvl1pPr algn="r">
              <a:lnSpc>
                <a:spcPct val="90000"/>
              </a:lnSpc>
              <a:defRPr sz="8800" b="1" spc="-15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90000"/>
              </a:lnSpc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5A86F53-7CE9-4926-A807-5761F4F54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419101"/>
            <a:ext cx="5422900" cy="5302970"/>
          </a:xfrm>
        </p:spPr>
        <p:txBody>
          <a:bodyPr lIns="182880" anchor="t"/>
          <a:lstStyle>
            <a:lvl1pPr>
              <a:lnSpc>
                <a:spcPct val="90000"/>
              </a:lnSpc>
              <a:defRPr sz="8800" b="1" spc="-15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881E4F-4B32-4483-9B67-E159D1945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Base:</a:t>
            </a:r>
            <a:br>
              <a:rPr lang="en-US" dirty="0"/>
            </a:br>
            <a:r>
              <a:rPr lang="en-US" dirty="0"/>
              <a:t>Q:</a:t>
            </a:r>
            <a:br>
              <a:rPr lang="en-US" dirty="0"/>
            </a:br>
            <a:r>
              <a:rPr lang="en-US" dirty="0"/>
              <a:t>Note: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E3CC7A-C700-40E0-BE8D-00D7D055E2C3}"/>
              </a:ext>
            </a:extLst>
          </p:cNvPr>
          <p:cNvCxnSpPr/>
          <p:nvPr userDrawn="1"/>
        </p:nvCxnSpPr>
        <p:spPr>
          <a:xfrm>
            <a:off x="6096000" y="419101"/>
            <a:ext cx="0" cy="530297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738F5EC-189B-4188-A52C-21344948AFD5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76303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T_Pres_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A32D5BF-C089-419C-8363-9B517F645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74" y="439020"/>
            <a:ext cx="5422900" cy="5302970"/>
          </a:xfrm>
        </p:spPr>
        <p:txBody>
          <a:bodyPr rIns="182880" anchor="t"/>
          <a:lstStyle>
            <a:lvl1pPr algn="r">
              <a:lnSpc>
                <a:spcPct val="90000"/>
              </a:lnSpc>
              <a:defRPr sz="8800" b="1" spc="-15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5A86F53-7CE9-4926-A807-5761F4F54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600" y="419101"/>
            <a:ext cx="5422900" cy="5302970"/>
          </a:xfrm>
        </p:spPr>
        <p:txBody>
          <a:bodyPr lIns="182880" anchor="t"/>
          <a:lstStyle>
            <a:lvl1pPr>
              <a:lnSpc>
                <a:spcPct val="90000"/>
              </a:lnSpc>
              <a:defRPr sz="8800" b="1" spc="-15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881E4F-4B32-4483-9B67-E159D1945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E3CC7A-C700-40E0-BE8D-00D7D055E2C3}"/>
              </a:ext>
            </a:extLst>
          </p:cNvPr>
          <p:cNvCxnSpPr/>
          <p:nvPr userDrawn="1"/>
        </p:nvCxnSpPr>
        <p:spPr>
          <a:xfrm>
            <a:off x="6096000" y="419101"/>
            <a:ext cx="0" cy="530297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0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T_Pres_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F3B8A4C-0F4D-9D9F-A668-A064FD9EC4A4}"/>
              </a:ext>
            </a:extLst>
          </p:cNvPr>
          <p:cNvSpPr/>
          <p:nvPr userDrawn="1"/>
        </p:nvSpPr>
        <p:spPr>
          <a:xfrm flipH="1" flipV="1">
            <a:off x="-2" y="-3"/>
            <a:ext cx="9258302" cy="6163736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306" y="419100"/>
            <a:ext cx="5392093" cy="2745205"/>
          </a:xfrm>
        </p:spPr>
        <p:txBody>
          <a:bodyPr lIns="0" anchor="b"/>
          <a:lstStyle>
            <a:lvl1pPr algn="l">
              <a:lnSpc>
                <a:spcPct val="100000"/>
              </a:lnSpc>
              <a:spcAft>
                <a:spcPts val="0"/>
              </a:spcAft>
              <a:defRPr sz="16600" b="1" spc="-15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3200" spc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C1B5D3-0693-47EF-B213-F2A2F8D2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0" y="2956853"/>
            <a:ext cx="8496300" cy="2745205"/>
          </a:xfrm>
        </p:spPr>
        <p:txBody>
          <a:bodyPr rIns="0" anchor="ctr"/>
          <a:lstStyle>
            <a:lvl1pPr algn="r">
              <a:defRPr sz="4400" b="0" spc="0" baseline="0">
                <a:solidFill>
                  <a:schemeClr val="tx1"/>
                </a:solidFill>
              </a:defRPr>
            </a:lvl1pPr>
            <a:lvl2pPr marL="0" indent="0">
              <a:buNone/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881E4F-4B32-4483-9B67-E159D1945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86155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T_Pres_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F3B8A4C-0F4D-9D9F-A668-A064FD9EC4A4}"/>
              </a:ext>
            </a:extLst>
          </p:cNvPr>
          <p:cNvSpPr/>
          <p:nvPr userDrawn="1"/>
        </p:nvSpPr>
        <p:spPr>
          <a:xfrm flipH="1" flipV="1">
            <a:off x="-2" y="-3"/>
            <a:ext cx="9258302" cy="6163736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306" y="419100"/>
            <a:ext cx="5392093" cy="2745205"/>
          </a:xfrm>
        </p:spPr>
        <p:txBody>
          <a:bodyPr lIns="0" anchor="b"/>
          <a:lstStyle>
            <a:lvl1pPr algn="l">
              <a:lnSpc>
                <a:spcPct val="100000"/>
              </a:lnSpc>
              <a:spcAft>
                <a:spcPts val="0"/>
              </a:spcAft>
              <a:defRPr sz="16600" b="1" spc="-15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3200" spc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C1B5D3-0693-47EF-B213-F2A2F8D2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0" y="2956853"/>
            <a:ext cx="8496300" cy="2745205"/>
          </a:xfrm>
        </p:spPr>
        <p:txBody>
          <a:bodyPr rIns="0" anchor="ctr"/>
          <a:lstStyle>
            <a:lvl1pPr algn="r">
              <a:defRPr sz="4400" b="0" spc="0" baseline="0">
                <a:solidFill>
                  <a:schemeClr val="tx1"/>
                </a:solidFill>
              </a:defRPr>
            </a:lvl1pPr>
            <a:lvl2pPr marL="0" indent="0">
              <a:buNone/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881E4F-4B32-4483-9B67-E159D1945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86488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T_Pres_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F3B8A4C-0F4D-9D9F-A668-A064FD9EC4A4}"/>
              </a:ext>
            </a:extLst>
          </p:cNvPr>
          <p:cNvSpPr/>
          <p:nvPr userDrawn="1"/>
        </p:nvSpPr>
        <p:spPr>
          <a:xfrm flipH="1" flipV="1">
            <a:off x="-2" y="-3"/>
            <a:ext cx="9258302" cy="6163736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306" y="419100"/>
            <a:ext cx="5392093" cy="2745205"/>
          </a:xfrm>
        </p:spPr>
        <p:txBody>
          <a:bodyPr lIns="0" anchor="b"/>
          <a:lstStyle>
            <a:lvl1pPr algn="l">
              <a:lnSpc>
                <a:spcPct val="100000"/>
              </a:lnSpc>
              <a:spcAft>
                <a:spcPts val="0"/>
              </a:spcAft>
              <a:defRPr sz="16600" b="1" spc="-15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3200" spc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C1B5D3-0693-47EF-B213-F2A2F8D2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0" y="2956853"/>
            <a:ext cx="8496300" cy="2745205"/>
          </a:xfrm>
        </p:spPr>
        <p:txBody>
          <a:bodyPr rIns="0" anchor="ctr"/>
          <a:lstStyle>
            <a:lvl1pPr algn="r">
              <a:defRPr sz="4400" b="0" spc="0" baseline="0">
                <a:solidFill>
                  <a:schemeClr val="tx1"/>
                </a:solidFill>
              </a:defRPr>
            </a:lvl1pPr>
            <a:lvl2pPr marL="0" indent="0">
              <a:buNone/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881E4F-4B32-4483-9B67-E159D1945C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421379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T_Pres_Cover_4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306" y="419100"/>
            <a:ext cx="5392093" cy="5291587"/>
          </a:xfrm>
        </p:spPr>
        <p:txBody>
          <a:bodyPr lIns="365760" anchor="ctr"/>
          <a:lstStyle>
            <a:lvl1pPr algn="r">
              <a:lnSpc>
                <a:spcPct val="75000"/>
              </a:lnSpc>
              <a:defRPr sz="16600" b="1" spc="-15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3200" spc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6DA2231-A65C-457F-AE48-04E6847958D3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C1B5D3-0693-47EF-B213-F2A2F8D2D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600" y="419100"/>
            <a:ext cx="5410200" cy="5291587"/>
          </a:xfrm>
        </p:spPr>
        <p:txBody>
          <a:bodyPr rIns="365760" anchor="ctr"/>
          <a:lstStyle>
            <a:lvl1pPr>
              <a:defRPr sz="4400" b="0" spc="0" baseline="0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5AF0A94-37B7-452B-A6B4-077F721DFF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36046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T_Pres_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712CF-1427-44A3-B440-ADC3B17BC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5" y="490538"/>
            <a:ext cx="5610226" cy="1322387"/>
          </a:xfrm>
        </p:spPr>
        <p:txBody>
          <a:bodyPr anchor="ctr"/>
          <a:lstStyle>
            <a:lvl1pPr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679A65-3D44-4A41-9BA8-FC1BBC6AF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5" y="2027380"/>
            <a:ext cx="5610225" cy="3844031"/>
          </a:xfrm>
        </p:spPr>
        <p:txBody>
          <a:bodyPr/>
          <a:lstStyle>
            <a:lvl1pPr>
              <a:spcBef>
                <a:spcPts val="1800"/>
              </a:spcBef>
              <a:defRPr sz="3200" baseline="0"/>
            </a:lvl1pPr>
            <a:lvl2pPr marL="0" indent="0">
              <a:buNone/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37E4442-D042-48FA-9396-774A5048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5638800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49418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T_Pres_Cov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ADE00B-F4F4-46E5-8649-986F0973F6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307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0AEA8FA-BE30-4D0E-A44A-A0547DF90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6293" y="419100"/>
            <a:ext cx="6611207" cy="5293543"/>
          </a:xfrm>
        </p:spPr>
        <p:txBody>
          <a:bodyPr anchor="ctr"/>
          <a:lstStyle>
            <a:lvl1pPr algn="ctr">
              <a:defRPr sz="4400" b="0" spc="-150">
                <a:solidFill>
                  <a:schemeClr val="tx1"/>
                </a:solidFill>
              </a:defRPr>
            </a:lvl1pPr>
            <a:lvl2pPr marL="0" indent="0" algn="ctr">
              <a:buNone/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D04ECE4-7719-4165-ABE3-8E5D835330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5306" y="6023777"/>
            <a:ext cx="11259493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41340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T_Pres_Cover_4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ADE00B-F4F4-46E5-8649-986F0973F6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307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0AEA8FA-BE30-4D0E-A44A-A0547DF90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6293" y="419101"/>
            <a:ext cx="6611207" cy="5302970"/>
          </a:xfrm>
        </p:spPr>
        <p:txBody>
          <a:bodyPr anchor="ctr"/>
          <a:lstStyle>
            <a:lvl1pPr algn="ctr">
              <a:defRPr sz="4400" b="0" spc="0" baseline="0">
                <a:solidFill>
                  <a:schemeClr val="tx1"/>
                </a:solidFill>
              </a:defRPr>
            </a:lvl1pPr>
            <a:lvl2pPr marL="0" indent="0" algn="ctr">
              <a:buNone/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A413083-AA8A-48F0-B147-3D5C6C46E3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350912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_Pre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11272838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T_Pres_Cov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3" y="2087041"/>
            <a:ext cx="8326437" cy="3252278"/>
          </a:xfrm>
        </p:spPr>
        <p:txBody>
          <a:bodyPr anchor="t"/>
          <a:lstStyle>
            <a:lvl1pPr>
              <a:lnSpc>
                <a:spcPct val="80000"/>
              </a:lnSpc>
              <a:defRPr sz="8800" b="1" spc="-15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3200" spc="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94B5-0C03-AC89-F90D-2E1C706B6413}"/>
              </a:ext>
            </a:extLst>
          </p:cNvPr>
          <p:cNvGrpSpPr/>
          <p:nvPr userDrawn="1"/>
        </p:nvGrpSpPr>
        <p:grpSpPr>
          <a:xfrm>
            <a:off x="474663" y="247212"/>
            <a:ext cx="3275226" cy="1121016"/>
            <a:chOff x="8318183" y="247212"/>
            <a:chExt cx="3275226" cy="112101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B94F5EF-D165-421C-8E5B-E941AAE745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4349B03-6B57-4770-82AD-1C1CA8F65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26540CC-002D-4EC4-ACC0-F4DF575538EB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8C495A-B1D7-B30B-6D3D-D277BBCEF9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8300" y="0"/>
            <a:ext cx="29337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21F2BEE-B002-4849-5C45-A34C3997B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306" y="5997589"/>
            <a:ext cx="2476500" cy="355600"/>
          </a:xfrm>
        </p:spPr>
        <p:txBody>
          <a:bodyPr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815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Pres_Chart">
    <p:bg>
      <p:bgPr>
        <a:solidFill>
          <a:srgbClr val="3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11272838" cy="5441950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0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T_Pres_Chart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11272838" cy="5441950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5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T_Pres_Chart_with_Action It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11277600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5410200" cy="5300056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FA050E00-4B4C-4169-9B24-90AA271C161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9680" y="419100"/>
            <a:ext cx="5410200" cy="529174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T_Pres_Chart_with_Action Item">
    <p:bg>
      <p:bgPr>
        <a:solidFill>
          <a:srgbClr val="3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11277600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5410200" cy="5300056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FA050E00-4B4C-4169-9B24-90AA271C161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9680" y="419100"/>
            <a:ext cx="5410200" cy="529174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1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T_Pres_Chart_with_Action Item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11282680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200" y="419100"/>
            <a:ext cx="5410200" cy="5300056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FA050E00-4B4C-4169-9B24-90AA271C161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9680" y="419100"/>
            <a:ext cx="5410200" cy="5291744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T_Pres_Chart_with_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2C3CD1-B3B9-4780-8ED9-2945E8CD2A1F}"/>
              </a:ext>
            </a:extLst>
          </p:cNvPr>
          <p:cNvSpPr/>
          <p:nvPr userDrawn="1"/>
        </p:nvSpPr>
        <p:spPr>
          <a:xfrm>
            <a:off x="8367623" y="-1397"/>
            <a:ext cx="3824377" cy="6857999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T_Pres_Chart_with_Action It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5CDBC16-F2E0-BF30-700D-2C576EE4D416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2382173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Pres_Chart_with_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1BBB5E-DE7B-4C03-98F4-370B87B0F0F6}"/>
              </a:ext>
            </a:extLst>
          </p:cNvPr>
          <p:cNvSpPr/>
          <p:nvPr userDrawn="1"/>
        </p:nvSpPr>
        <p:spPr>
          <a:xfrm>
            <a:off x="8367623" y="-1397"/>
            <a:ext cx="3824377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1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T_Pres_Chart_with_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1BBB5E-DE7B-4C03-98F4-370B87B0F0F6}"/>
              </a:ext>
            </a:extLst>
          </p:cNvPr>
          <p:cNvSpPr/>
          <p:nvPr userDrawn="1"/>
        </p:nvSpPr>
        <p:spPr>
          <a:xfrm>
            <a:off x="8367623" y="-1397"/>
            <a:ext cx="3824377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T_Pres_Chart_with_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1BBB5E-DE7B-4C03-98F4-370B87B0F0F6}"/>
              </a:ext>
            </a:extLst>
          </p:cNvPr>
          <p:cNvSpPr/>
          <p:nvPr userDrawn="1"/>
        </p:nvSpPr>
        <p:spPr>
          <a:xfrm>
            <a:off x="8367623" y="-1397"/>
            <a:ext cx="3824377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T_Pres_Cover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3A56505-7508-4D5C-9C05-C7F09B9C7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3" y="2087041"/>
            <a:ext cx="5621337" cy="3252278"/>
          </a:xfrm>
        </p:spPr>
        <p:txBody>
          <a:bodyPr anchor="t"/>
          <a:lstStyle>
            <a:lvl1pPr>
              <a:lnSpc>
                <a:spcPct val="80000"/>
              </a:lnSpc>
              <a:defRPr sz="7200" b="1" spc="-15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3200" spc="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A94B5-0C03-AC89-F90D-2E1C706B6413}"/>
              </a:ext>
            </a:extLst>
          </p:cNvPr>
          <p:cNvGrpSpPr/>
          <p:nvPr userDrawn="1"/>
        </p:nvGrpSpPr>
        <p:grpSpPr>
          <a:xfrm>
            <a:off x="474663" y="247212"/>
            <a:ext cx="3275226" cy="1121016"/>
            <a:chOff x="8318183" y="247212"/>
            <a:chExt cx="3275226" cy="112101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B94F5EF-D165-421C-8E5B-E941AAE745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4349B03-6B57-4770-82AD-1C1CA8F65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26540CC-002D-4EC4-ACC0-F4DF575538EB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8C495A-B1D7-B30B-6D3D-D277BBCEF9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0" y="0"/>
            <a:ext cx="58674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913B1CF-50AA-5BFD-F8AD-0776FACED4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306" y="5997589"/>
            <a:ext cx="2476500" cy="355600"/>
          </a:xfrm>
        </p:spPr>
        <p:txBody>
          <a:bodyPr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75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T_Pres_Chart_with_Action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24632-5A17-46FB-8F14-107AE87EDF13}"/>
              </a:ext>
            </a:extLst>
          </p:cNvPr>
          <p:cNvSpPr/>
          <p:nvPr userDrawn="1"/>
        </p:nvSpPr>
        <p:spPr>
          <a:xfrm>
            <a:off x="8367623" y="-1397"/>
            <a:ext cx="3824377" cy="685799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FB152-44C6-498F-A4BF-12E0592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D38EB80-77AD-49C7-AF45-5C96127499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7199" y="419100"/>
            <a:ext cx="7672647" cy="54419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26DCA970-AB04-46E9-A866-70842025F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 anchor="ctr"/>
          <a:lstStyle>
            <a:lvl1pPr>
              <a:defRPr sz="4400" b="1" spc="-15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Substatement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7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T_End Wra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DEE2EF-BEFA-4739-B9BF-CFEEDCC96C11}"/>
              </a:ext>
            </a:extLst>
          </p:cNvPr>
          <p:cNvSpPr/>
          <p:nvPr userDrawn="1"/>
        </p:nvSpPr>
        <p:spPr>
          <a:xfrm>
            <a:off x="9255389" y="0"/>
            <a:ext cx="2936611" cy="685660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E2CCD4-7BF7-46BE-9910-5AF44A7D2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68" y="724277"/>
            <a:ext cx="2072365" cy="6144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01A827-110B-43BE-89D9-4D0B77ED619B}"/>
              </a:ext>
            </a:extLst>
          </p:cNvPr>
          <p:cNvSpPr txBox="1"/>
          <p:nvPr userDrawn="1"/>
        </p:nvSpPr>
        <p:spPr>
          <a:xfrm>
            <a:off x="9482051" y="1605280"/>
            <a:ext cx="2486198" cy="43172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Since 1966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we have produced in-depth research focused on the foodservice industry.</a:t>
            </a:r>
          </a:p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provide insights into consumer, industry and menu trends in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U.S., Canada and 23 countries around the world. </a:t>
            </a:r>
          </a:p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team of experts helps leaders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industry make complex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decisions, set strategy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stay ahead of the curve. </a:t>
            </a:r>
          </a:p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 questions about this report?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Reach out to us today.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b="0">
                <a:solidFill>
                  <a:schemeClr val="bg1"/>
                </a:solidFill>
                <a:cs typeface="Tahoma" pitchFamily="34" charset="0"/>
              </a:rPr>
              <a:t>312-876-0004  </a:t>
            </a:r>
            <a:br>
              <a:rPr lang="en-US" sz="1100" b="0">
                <a:solidFill>
                  <a:schemeClr val="bg1"/>
                </a:solidFill>
                <a:cs typeface="Tahoma" pitchFamily="34" charset="0"/>
              </a:rPr>
            </a:br>
            <a:r>
              <a:rPr lang="en-US" sz="1100" b="0" kern="1200">
                <a:solidFill>
                  <a:schemeClr val="bg1"/>
                </a:solidFill>
                <a:latin typeface="+mn-lt"/>
                <a:ea typeface="+mn-ea"/>
                <a:cs typeface="Tahoma" pitchFamily="34" charset="0"/>
              </a:rPr>
              <a:t>info@technomic.com  </a:t>
            </a:r>
            <a:br>
              <a:rPr lang="en-US" sz="1100" b="0">
                <a:solidFill>
                  <a:schemeClr val="bg1"/>
                </a:solidFill>
                <a:cs typeface="Tahoma" pitchFamily="34" charset="0"/>
              </a:rPr>
            </a:br>
            <a:r>
              <a:rPr lang="en-US" sz="1100" b="0">
                <a:solidFill>
                  <a:schemeClr val="bg1"/>
                </a:solidFill>
                <a:cs typeface="Tahoma" pitchFamily="34" charset="0"/>
              </a:rPr>
              <a:t>technomic.com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9589010-6F64-478F-86A0-F4796D6F4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834314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9" name="BodyCopy 3">
            <a:extLst>
              <a:ext uri="{FF2B5EF4-FFF2-40B4-BE49-F238E27FC236}">
                <a16:creationId xmlns:a16="http://schemas.microsoft.com/office/drawing/2014/main" id="{15D5F424-E280-434A-996D-8EC78B9615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3504" y="4049179"/>
            <a:ext cx="2476500" cy="1738314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1200"/>
              </a:spcBef>
              <a:spcAft>
                <a:spcPts val="600"/>
              </a:spcAft>
              <a:defRPr sz="1400" b="1"/>
            </a:lvl1pPr>
            <a:lvl2pPr marL="0" indent="0" algn="l">
              <a:spcAft>
                <a:spcPts val="600"/>
              </a:spcAft>
              <a:buNone/>
              <a:defRPr sz="1400" b="0"/>
            </a:lvl2pPr>
            <a:lvl3pPr marL="173038" indent="-173038" algn="l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400" b="0"/>
            </a:lvl3pPr>
            <a:lvl4pPr marL="396875" indent="-223838" algn="l">
              <a:spcAft>
                <a:spcPts val="600"/>
              </a:spcAft>
              <a:defRPr sz="1400" b="0"/>
            </a:lvl4pPr>
            <a:lvl5pPr marL="0" indent="0" algn="l">
              <a:spcAft>
                <a:spcPts val="600"/>
              </a:spcAft>
              <a:buNone/>
              <a:defRPr sz="14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BodyCopy 2">
            <a:extLst>
              <a:ext uri="{FF2B5EF4-FFF2-40B4-BE49-F238E27FC236}">
                <a16:creationId xmlns:a16="http://schemas.microsoft.com/office/drawing/2014/main" id="{57C13517-8966-4C51-96D5-05DA2D1225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0523" y="4049179"/>
            <a:ext cx="2476500" cy="1738314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1200"/>
              </a:spcBef>
              <a:spcAft>
                <a:spcPts val="600"/>
              </a:spcAft>
              <a:defRPr sz="1400" b="1"/>
            </a:lvl1pPr>
            <a:lvl2pPr marL="0" indent="0" algn="l">
              <a:spcAft>
                <a:spcPts val="600"/>
              </a:spcAft>
              <a:buNone/>
              <a:defRPr sz="1400" b="0"/>
            </a:lvl2pPr>
            <a:lvl3pPr marL="173038" indent="-173038" algn="l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400" b="0"/>
            </a:lvl3pPr>
            <a:lvl4pPr marL="396875" indent="-223838" algn="l">
              <a:spcAft>
                <a:spcPts val="600"/>
              </a:spcAft>
              <a:defRPr sz="1400" b="0"/>
            </a:lvl4pPr>
            <a:lvl5pPr marL="0" indent="0" algn="l">
              <a:spcAft>
                <a:spcPts val="600"/>
              </a:spcAft>
              <a:buNone/>
              <a:defRPr sz="14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BodyCopy 1">
            <a:extLst>
              <a:ext uri="{FF2B5EF4-FFF2-40B4-BE49-F238E27FC236}">
                <a16:creationId xmlns:a16="http://schemas.microsoft.com/office/drawing/2014/main" id="{03F71CBA-A69F-4061-BA9C-49B6457BEF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4049179"/>
            <a:ext cx="2476500" cy="1738314"/>
          </a:xfrm>
          <a:prstGeom prst="rect">
            <a:avLst/>
          </a:prstGeom>
        </p:spPr>
        <p:txBody>
          <a:bodyPr numCol="1" spcCol="457200"/>
          <a:lstStyle>
            <a:lvl1pPr algn="l">
              <a:spcBef>
                <a:spcPts val="1200"/>
              </a:spcBef>
              <a:spcAft>
                <a:spcPts val="600"/>
              </a:spcAft>
              <a:defRPr sz="1400" b="1"/>
            </a:lvl1pPr>
            <a:lvl2pPr marL="0" indent="0" algn="l">
              <a:spcAft>
                <a:spcPts val="600"/>
              </a:spcAft>
              <a:buNone/>
              <a:defRPr sz="1400" b="0"/>
            </a:lvl2pPr>
            <a:lvl3pPr marL="173038" indent="-173038" algn="l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400" b="0"/>
            </a:lvl3pPr>
            <a:lvl4pPr marL="396875" indent="-223838" algn="l">
              <a:spcAft>
                <a:spcPts val="600"/>
              </a:spcAft>
              <a:defRPr sz="1400" b="0"/>
            </a:lvl4pPr>
            <a:lvl5pPr marL="0" indent="0" algn="l">
              <a:spcAft>
                <a:spcPts val="600"/>
              </a:spcAft>
              <a:buNone/>
              <a:defRPr sz="14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ig Idea">
            <a:extLst>
              <a:ext uri="{FF2B5EF4-FFF2-40B4-BE49-F238E27FC236}">
                <a16:creationId xmlns:a16="http://schemas.microsoft.com/office/drawing/2014/main" id="{923BF7BF-B2B1-450B-92EE-9614806DD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469098"/>
            <a:ext cx="8343900" cy="3074963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2000"/>
              </a:spcAft>
              <a:defRPr lang="en-US" sz="4400" b="1" kern="1200" spc="-15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30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T_Pres_Cover_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E6EC9-73E7-CD30-16C3-AC58E0E3E6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4989" y="627147"/>
            <a:ext cx="3931920" cy="393192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4CDDB29-04D7-BC6A-6E15-A529341A3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8307" y="627147"/>
            <a:ext cx="3931920" cy="393192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1C04099-B70E-44D9-84FB-AE0A70453A0D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C8E664-E4C6-EC22-EA94-660E3D4E1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8370" y="4715256"/>
            <a:ext cx="5229225" cy="1341438"/>
          </a:xfrm>
        </p:spPr>
        <p:txBody>
          <a:bodyPr/>
          <a:lstStyle>
            <a:lvl1pPr algn="ctr">
              <a:spcAft>
                <a:spcPts val="0"/>
              </a:spcAft>
              <a:defRPr sz="2800" b="1" spc="-100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  <a:lvl3pPr marL="17145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9E2758C-6028-EE43-5EFE-01028A112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346" y="4721352"/>
            <a:ext cx="5229225" cy="134143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2800" b="1" spc="-10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  <a:lvl3pPr marL="17145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691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T_Pres_Cover_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E6EC9-73E7-CD30-16C3-AC58E0E3E6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3597" y="590571"/>
            <a:ext cx="4206240" cy="420624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1C04099-B70E-44D9-84FB-AE0A70453A0D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9E2758C-6028-EE43-5EFE-01028A112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0682" y="4885944"/>
            <a:ext cx="5229225" cy="1341438"/>
          </a:xfrm>
        </p:spPr>
        <p:txBody>
          <a:bodyPr/>
          <a:lstStyle>
            <a:lvl1pPr algn="ctr">
              <a:spcAft>
                <a:spcPts val="0"/>
              </a:spcAft>
              <a:defRPr sz="2800" b="1" spc="-100" baseline="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  <a:lvl3pPr marL="17145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706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T_Pres_Cover_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0F7599-2E17-4694-A5ED-AA1A394CD6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9803" y="1494662"/>
            <a:ext cx="8992395" cy="2779331"/>
            <a:chOff x="832795" y="4946383"/>
            <a:chExt cx="4432462" cy="1369966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8372D8F2-68D2-48A2-AAB1-3DA8872A98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795" y="4946383"/>
              <a:ext cx="1309527" cy="1369966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73604CD-CE02-44B5-B681-B550C5B6E2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5284" y="5246633"/>
              <a:ext cx="2809973" cy="875125"/>
            </a:xfrm>
            <a:prstGeom prst="rect">
              <a:avLst/>
            </a:prstGeom>
          </p:spPr>
        </p:pic>
      </p:grpSp>
      <p:sp>
        <p:nvSpPr>
          <p:cNvPr id="8" name="COPYRIGHT">
            <a:extLst>
              <a:ext uri="{FF2B5EF4-FFF2-40B4-BE49-F238E27FC236}">
                <a16:creationId xmlns:a16="http://schemas.microsoft.com/office/drawing/2014/main" id="{F11785DF-3375-424E-9B64-0B813204F5B4}"/>
              </a:ext>
            </a:extLst>
          </p:cNvPr>
          <p:cNvSpPr txBox="1">
            <a:spLocks/>
          </p:cNvSpPr>
          <p:nvPr userDrawn="1"/>
        </p:nvSpPr>
        <p:spPr>
          <a:xfrm>
            <a:off x="2055754" y="5169075"/>
            <a:ext cx="8075506" cy="85230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56716">
              <a:spcBef>
                <a:spcPts val="0"/>
              </a:spcBef>
              <a:defRPr/>
            </a:pPr>
            <a:r>
              <a:rPr lang="en-US" sz="30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info@technomic.com  |  technomic.com</a:t>
            </a:r>
          </a:p>
        </p:txBody>
      </p:sp>
    </p:spTree>
    <p:extLst>
      <p:ext uri="{BB962C8B-B14F-4D97-AF65-F5344CB8AC3E}">
        <p14:creationId xmlns:p14="http://schemas.microsoft.com/office/powerpoint/2010/main" val="301159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C40AE3-2959-45F5-9D49-E4BE4A8B9ED9}"/>
              </a:ext>
            </a:extLst>
          </p:cNvPr>
          <p:cNvSpPr/>
          <p:nvPr userDrawn="1"/>
        </p:nvSpPr>
        <p:spPr>
          <a:xfrm>
            <a:off x="6090236" y="0"/>
            <a:ext cx="6096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art 2">
            <a:extLst>
              <a:ext uri="{FF2B5EF4-FFF2-40B4-BE49-F238E27FC236}">
                <a16:creationId xmlns:a16="http://schemas.microsoft.com/office/drawing/2014/main" id="{A52591D1-3F6E-428C-AE6B-D8A7DCF1BA7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15547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466254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2AC558-B54B-45F7-BAA8-41DA9DB7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024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C40AE3-2959-45F5-9D49-E4BE4A8B9ED9}"/>
              </a:ext>
            </a:extLst>
          </p:cNvPr>
          <p:cNvSpPr/>
          <p:nvPr userDrawn="1"/>
        </p:nvSpPr>
        <p:spPr>
          <a:xfrm>
            <a:off x="6111502" y="0"/>
            <a:ext cx="6096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466254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2AC558-B54B-45F7-BAA8-41DA9DB7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6D3D0F-E743-534B-CB92-DE41F60A2A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412" y="419100"/>
            <a:ext cx="5197813" cy="5411788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58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C40AE3-2959-45F5-9D49-E4BE4A8B9ED9}"/>
              </a:ext>
            </a:extLst>
          </p:cNvPr>
          <p:cNvSpPr/>
          <p:nvPr userDrawn="1"/>
        </p:nvSpPr>
        <p:spPr>
          <a:xfrm>
            <a:off x="6111502" y="0"/>
            <a:ext cx="6096000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466254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2AC558-B54B-45F7-BAA8-41DA9DB7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6D3D0F-E743-534B-CB92-DE41F60A2A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412" y="419100"/>
            <a:ext cx="5197813" cy="5411788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898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C40AE3-2959-45F5-9D49-E4BE4A8B9ED9}"/>
              </a:ext>
            </a:extLst>
          </p:cNvPr>
          <p:cNvSpPr/>
          <p:nvPr userDrawn="1"/>
        </p:nvSpPr>
        <p:spPr>
          <a:xfrm>
            <a:off x="6111502" y="0"/>
            <a:ext cx="6096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466254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2AC558-B54B-45F7-BAA8-41DA9DB7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6D3D0F-E743-534B-CB92-DE41F60A2A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412" y="419100"/>
            <a:ext cx="5197813" cy="5411788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40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T_Two_Chart_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C40AE3-2959-45F5-9D49-E4BE4A8B9ED9}"/>
              </a:ext>
            </a:extLst>
          </p:cNvPr>
          <p:cNvSpPr/>
          <p:nvPr userDrawn="1"/>
        </p:nvSpPr>
        <p:spPr>
          <a:xfrm>
            <a:off x="6111502" y="0"/>
            <a:ext cx="6096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1"/>
          <p:cNvSpPr>
            <a:spLocks noGrp="1"/>
          </p:cNvSpPr>
          <p:nvPr>
            <p:ph type="chart" sz="quarter" idx="14"/>
          </p:nvPr>
        </p:nvSpPr>
        <p:spPr>
          <a:xfrm>
            <a:off x="466254" y="419100"/>
            <a:ext cx="5410200" cy="5411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2AC558-B54B-45F7-BAA8-41DA9DB7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6D3D0F-E743-534B-CB92-DE41F60A2A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412" y="419100"/>
            <a:ext cx="5197813" cy="5411788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2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T_Cover_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15311-944B-45DD-947D-7A616E7CD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05780"/>
            <a:ext cx="12192000" cy="27827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1C0BE6-E458-4D8F-AFDB-7F74CDDE4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997589"/>
            <a:ext cx="2476500" cy="355600"/>
          </a:xfrm>
        </p:spPr>
        <p:txBody>
          <a:bodyPr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2434491-58A3-428F-9CCC-99224B8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721"/>
            <a:ext cx="9582912" cy="1979872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65CB6-187F-1FBB-54A6-5AC8FA715ABE}"/>
              </a:ext>
            </a:extLst>
          </p:cNvPr>
          <p:cNvGrpSpPr/>
          <p:nvPr userDrawn="1"/>
        </p:nvGrpSpPr>
        <p:grpSpPr>
          <a:xfrm>
            <a:off x="8493951" y="5349564"/>
            <a:ext cx="3275226" cy="1121016"/>
            <a:chOff x="8318183" y="247212"/>
            <a:chExt cx="3275226" cy="112101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C58F903-9B0A-9E27-FFFD-1DFBBE8CC3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307BEE5-93BD-077E-7E45-095980AC9A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38021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T_Special Illustrati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FC27E8-16D8-49A1-9DB8-234768E6AAE4}"/>
              </a:ext>
            </a:extLst>
          </p:cNvPr>
          <p:cNvSpPr/>
          <p:nvPr userDrawn="1"/>
        </p:nvSpPr>
        <p:spPr>
          <a:xfrm>
            <a:off x="0" y="0"/>
            <a:ext cx="6324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D78BFC-A0EA-4C49-A879-129FEE750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  <a:endParaRPr lang="en-US" dirty="0"/>
          </a:p>
        </p:txBody>
      </p:sp>
      <p:sp>
        <p:nvSpPr>
          <p:cNvPr id="9" name="BodyCopy 2">
            <a:extLst>
              <a:ext uri="{FF2B5EF4-FFF2-40B4-BE49-F238E27FC236}">
                <a16:creationId xmlns:a16="http://schemas.microsoft.com/office/drawing/2014/main" id="{32244C7E-F663-45B6-B112-C55DCC1F10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1044" y="425326"/>
            <a:ext cx="4953756" cy="5349790"/>
          </a:xfrm>
          <a:prstGeom prst="rect">
            <a:avLst/>
          </a:prstGeom>
        </p:spPr>
        <p:txBody>
          <a:bodyPr numCol="1" spcCol="457200" anchor="t"/>
          <a:lstStyle>
            <a:lvl1pPr>
              <a:spcAft>
                <a:spcPts val="600"/>
              </a:spcAft>
              <a:defRPr sz="2000" b="1" cap="none" spc="0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4400" b="1" spc="-150" baseline="0"/>
            </a:lvl2pPr>
            <a:lvl3pPr marL="0" indent="0">
              <a:spcAft>
                <a:spcPts val="1800"/>
              </a:spcAft>
              <a:buNone/>
              <a:defRPr sz="2000"/>
            </a:lvl3pPr>
            <a:lvl4pPr marL="227013" indent="-227013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/>
            </a:lvl4pPr>
            <a:lvl5pPr marL="461963" indent="-234950">
              <a:spcAft>
                <a:spcPts val="600"/>
              </a:spcAft>
              <a:defRPr sz="2000"/>
            </a:lvl5pPr>
            <a:lvl6pPr marL="0" indent="0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A1868CAE-D2F4-47FE-8FCD-4B9FD0B63C51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AF05B-FF9D-48AC-813E-C5510756AA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9100"/>
            <a:ext cx="5410200" cy="5356225"/>
          </a:xfrm>
        </p:spPr>
        <p:txBody>
          <a:bodyPr anchor="t"/>
          <a:lstStyle>
            <a:lvl1pPr>
              <a:spcAft>
                <a:spcPts val="400"/>
              </a:spcAft>
              <a:defRPr sz="2000" b="1" cap="none" spc="0" baseline="0">
                <a:solidFill>
                  <a:schemeClr val="bg1"/>
                </a:solidFill>
              </a:defRPr>
            </a:lvl1pPr>
            <a:lvl2pPr marL="0" indent="0">
              <a:spcAft>
                <a:spcPts val="2000"/>
              </a:spcAft>
              <a:buFontTx/>
              <a:buNone/>
              <a:defRPr sz="4400" b="1" spc="-150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996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T_Special Illustrati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FC27E8-16D8-49A1-9DB8-234768E6AAE4}"/>
              </a:ext>
            </a:extLst>
          </p:cNvPr>
          <p:cNvSpPr/>
          <p:nvPr userDrawn="1"/>
        </p:nvSpPr>
        <p:spPr>
          <a:xfrm>
            <a:off x="0" y="0"/>
            <a:ext cx="63245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D78BFC-A0EA-4C49-A879-129FEE750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5410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  <a:endParaRPr lang="en-US" dirty="0"/>
          </a:p>
        </p:txBody>
      </p:sp>
      <p:sp>
        <p:nvSpPr>
          <p:cNvPr id="9" name="BodyCopy 2">
            <a:extLst>
              <a:ext uri="{FF2B5EF4-FFF2-40B4-BE49-F238E27FC236}">
                <a16:creationId xmlns:a16="http://schemas.microsoft.com/office/drawing/2014/main" id="{32244C7E-F663-45B6-B112-C55DCC1F10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1044" y="425326"/>
            <a:ext cx="4953756" cy="5349790"/>
          </a:xfrm>
          <a:prstGeom prst="rect">
            <a:avLst/>
          </a:prstGeom>
        </p:spPr>
        <p:txBody>
          <a:bodyPr numCol="1" spcCol="457200" anchor="t"/>
          <a:lstStyle>
            <a:lvl1pPr>
              <a:spcAft>
                <a:spcPts val="600"/>
              </a:spcAft>
              <a:defRPr sz="2000" b="1" cap="none" spc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4400" b="1" spc="-150" baseline="0"/>
            </a:lvl2pPr>
            <a:lvl3pPr marL="0" indent="0">
              <a:spcAft>
                <a:spcPts val="1800"/>
              </a:spcAft>
              <a:buNone/>
              <a:defRPr sz="2000"/>
            </a:lvl3pPr>
            <a:lvl4pPr marL="227013" indent="-227013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/>
            </a:lvl4pPr>
            <a:lvl5pPr marL="461963" indent="-234950">
              <a:spcAft>
                <a:spcPts val="600"/>
              </a:spcAft>
              <a:defRPr sz="2000"/>
            </a:lvl5pPr>
            <a:lvl6pPr marL="0" indent="0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A1868CAE-D2F4-47FE-8FCD-4B9FD0B63C51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AF05B-FF9D-48AC-813E-C5510756AA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9100"/>
            <a:ext cx="5410200" cy="5356225"/>
          </a:xfrm>
        </p:spPr>
        <p:txBody>
          <a:bodyPr anchor="t"/>
          <a:lstStyle>
            <a:lvl1pPr>
              <a:spcAft>
                <a:spcPts val="400"/>
              </a:spcAft>
              <a:defRPr sz="2000" b="1" cap="none" spc="0" baseline="0">
                <a:solidFill>
                  <a:schemeClr val="bg1"/>
                </a:solidFill>
              </a:defRPr>
            </a:lvl1pPr>
            <a:lvl2pPr marL="0" indent="0">
              <a:spcAft>
                <a:spcPts val="2000"/>
              </a:spcAft>
              <a:buFontTx/>
              <a:buNone/>
              <a:defRPr sz="4400" b="1" spc="-150" baseline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797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T—Full Text w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6C9774-740E-4F4B-A9FC-2C7E9D460F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02149" y="0"/>
            <a:ext cx="478985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BE57EE-DC90-4C50-A4F8-0E1157EC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023777"/>
            <a:ext cx="1127206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3F992-903F-4B93-BFD7-ABFE8308F42D}"/>
              </a:ext>
            </a:extLst>
          </p:cNvPr>
          <p:cNvSpPr/>
          <p:nvPr/>
        </p:nvSpPr>
        <p:spPr>
          <a:xfrm>
            <a:off x="468651" y="426119"/>
            <a:ext cx="6444213" cy="55976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g Idea">
            <a:extLst>
              <a:ext uri="{FF2B5EF4-FFF2-40B4-BE49-F238E27FC236}">
                <a16:creationId xmlns:a16="http://schemas.microsoft.com/office/drawing/2014/main" id="{8420AB4E-DB6D-E1E6-58D9-811349505A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6343" y="601411"/>
            <a:ext cx="5272569" cy="468349"/>
          </a:xfrm>
          <a:prstGeom prst="rect">
            <a:avLst/>
          </a:prstGeom>
        </p:spPr>
        <p:txBody>
          <a:bodyPr anchor="t"/>
          <a:lstStyle>
            <a:lvl1pPr algn="l">
              <a:spcAft>
                <a:spcPts val="2000"/>
              </a:spcAft>
              <a:defRPr lang="en-US" sz="3600" b="1" kern="1200" cap="none" spc="0" baseline="0" dirty="0" smtClean="0">
                <a:solidFill>
                  <a:srgbClr val="3F67B0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BodyCopy 2">
            <a:extLst>
              <a:ext uri="{FF2B5EF4-FFF2-40B4-BE49-F238E27FC236}">
                <a16:creationId xmlns:a16="http://schemas.microsoft.com/office/drawing/2014/main" id="{BF957972-E8C8-02CB-2423-38AA8D6735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46342" y="1882809"/>
            <a:ext cx="5272569" cy="4018266"/>
          </a:xfrm>
          <a:prstGeom prst="rect">
            <a:avLst/>
          </a:prstGeom>
        </p:spPr>
        <p:txBody>
          <a:bodyPr numCol="1" spcCol="457200" anchor="t"/>
          <a:lstStyle>
            <a:lvl1pPr>
              <a:spcAft>
                <a:spcPts val="600"/>
              </a:spcAft>
              <a:defRPr sz="3600" b="1">
                <a:solidFill>
                  <a:srgbClr val="3F67B0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800" b="1"/>
            </a:lvl2pPr>
            <a:lvl3pPr marL="0" indent="0">
              <a:spcAft>
                <a:spcPts val="1800"/>
              </a:spcAft>
              <a:buNone/>
              <a:defRPr sz="2000"/>
            </a:lvl3pPr>
            <a:lvl4pPr marL="227013" indent="-227013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/>
            </a:lvl4pPr>
            <a:lvl5pPr marL="461963" indent="-234950">
              <a:spcAft>
                <a:spcPts val="600"/>
              </a:spcAft>
              <a:defRPr sz="2000"/>
            </a:lvl5pPr>
            <a:lvl6pPr marL="0" indent="0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4680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T—Full Text w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6C9774-740E-4F4B-A9FC-2C7E9D460F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12192000" cy="28803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BE57EE-DC90-4C50-A4F8-0E1157EC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023777"/>
            <a:ext cx="1127206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BodyCopy 1">
            <a:extLst>
              <a:ext uri="{FF2B5EF4-FFF2-40B4-BE49-F238E27FC236}">
                <a16:creationId xmlns:a16="http://schemas.microsoft.com/office/drawing/2014/main" id="{B2FE3F2B-B47E-4A86-B81F-E95D20119A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6344" y="3839786"/>
            <a:ext cx="10099312" cy="2053812"/>
          </a:xfrm>
          <a:prstGeom prst="rect">
            <a:avLst/>
          </a:prstGeom>
        </p:spPr>
        <p:txBody>
          <a:bodyPr numCol="1" spcCol="457200"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 sz="2000" b="0">
                <a:solidFill>
                  <a:schemeClr val="tx1"/>
                </a:solidFill>
              </a:defRPr>
            </a:lvl1pPr>
            <a:lvl2pPr marL="0" indent="0">
              <a:spcAft>
                <a:spcPts val="600"/>
              </a:spcAft>
              <a:buNone/>
              <a:defRPr sz="1100" b="0"/>
            </a:lvl2pPr>
            <a:lvl3pPr marL="173038" indent="-173038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100" b="0"/>
            </a:lvl3pPr>
            <a:lvl4pPr marL="396875" indent="-223838">
              <a:spcAft>
                <a:spcPts val="600"/>
              </a:spcAft>
              <a:defRPr sz="1100" b="0"/>
            </a:lvl4pPr>
            <a:lvl5pPr marL="0" indent="0">
              <a:spcAft>
                <a:spcPts val="600"/>
              </a:spcAft>
              <a:buNone/>
              <a:defRPr sz="1100" i="1">
                <a:solidFill>
                  <a:schemeClr val="accent1"/>
                </a:solidFill>
              </a:defRPr>
            </a:lvl5pPr>
            <a:lvl6pPr marL="0" indent="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ig Idea">
            <a:extLst>
              <a:ext uri="{FF2B5EF4-FFF2-40B4-BE49-F238E27FC236}">
                <a16:creationId xmlns:a16="http://schemas.microsoft.com/office/drawing/2014/main" id="{74802A92-2B1C-47B1-989F-1849D8F134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6344" y="3180042"/>
            <a:ext cx="10099312" cy="468349"/>
          </a:xfrm>
          <a:prstGeom prst="rect">
            <a:avLst/>
          </a:prstGeom>
        </p:spPr>
        <p:txBody>
          <a:bodyPr anchor="t"/>
          <a:lstStyle>
            <a:lvl1pPr algn="l">
              <a:spcAft>
                <a:spcPts val="2000"/>
              </a:spcAft>
              <a:defRPr lang="en-US" sz="4400" b="1" kern="1200" cap="none" spc="0" baseline="0" dirty="0" smtClean="0">
                <a:solidFill>
                  <a:srgbClr val="3F67B0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3F992-903F-4B93-BFD7-ABFE8308F42D}"/>
              </a:ext>
            </a:extLst>
          </p:cNvPr>
          <p:cNvSpPr/>
          <p:nvPr/>
        </p:nvSpPr>
        <p:spPr>
          <a:xfrm>
            <a:off x="468651" y="426119"/>
            <a:ext cx="6444213" cy="55976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70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T—Full Text w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19B51A-316A-12B7-7D4B-B3943ABAFA16}"/>
              </a:ext>
            </a:extLst>
          </p:cNvPr>
          <p:cNvSpPr/>
          <p:nvPr userDrawn="1"/>
        </p:nvSpPr>
        <p:spPr>
          <a:xfrm>
            <a:off x="0" y="0"/>
            <a:ext cx="12192000" cy="22596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BE57EE-DC90-4C50-A4F8-0E1157EC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023777"/>
            <a:ext cx="1127206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6" name="BodyCopy 1">
            <a:extLst>
              <a:ext uri="{FF2B5EF4-FFF2-40B4-BE49-F238E27FC236}">
                <a16:creationId xmlns:a16="http://schemas.microsoft.com/office/drawing/2014/main" id="{B2FE3F2B-B47E-4A86-B81F-E95D20119A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6344" y="2716177"/>
            <a:ext cx="10099312" cy="2862701"/>
          </a:xfrm>
          <a:prstGeom prst="rect">
            <a:avLst/>
          </a:prstGeom>
        </p:spPr>
        <p:txBody>
          <a:bodyPr numCol="1" spcCol="457200"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defRPr sz="2000" b="0">
                <a:solidFill>
                  <a:schemeClr val="tx1"/>
                </a:solidFill>
              </a:defRPr>
            </a:lvl1pPr>
            <a:lvl2pPr marL="0" indent="0">
              <a:spcAft>
                <a:spcPts val="600"/>
              </a:spcAft>
              <a:buNone/>
              <a:defRPr sz="1100" b="0"/>
            </a:lvl2pPr>
            <a:lvl3pPr marL="173038" indent="-173038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100" b="0"/>
            </a:lvl3pPr>
            <a:lvl4pPr marL="396875" indent="-223838">
              <a:spcAft>
                <a:spcPts val="600"/>
              </a:spcAft>
              <a:defRPr sz="1100" b="0"/>
            </a:lvl4pPr>
            <a:lvl5pPr marL="0" indent="0">
              <a:spcAft>
                <a:spcPts val="600"/>
              </a:spcAft>
              <a:buNone/>
              <a:defRPr sz="1100" i="1">
                <a:solidFill>
                  <a:schemeClr val="accent1"/>
                </a:solidFill>
              </a:defRPr>
            </a:lvl5pPr>
            <a:lvl6pPr marL="0" indent="0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3F992-903F-4B93-BFD7-ABFE8308F42D}"/>
              </a:ext>
            </a:extLst>
          </p:cNvPr>
          <p:cNvSpPr/>
          <p:nvPr/>
        </p:nvSpPr>
        <p:spPr>
          <a:xfrm>
            <a:off x="468651" y="426119"/>
            <a:ext cx="6444213" cy="55976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ig Idea">
            <a:extLst>
              <a:ext uri="{FF2B5EF4-FFF2-40B4-BE49-F238E27FC236}">
                <a16:creationId xmlns:a16="http://schemas.microsoft.com/office/drawing/2014/main" id="{A31DD874-762F-768A-EF98-1AADBBC8B3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8066" y="1575216"/>
            <a:ext cx="10099312" cy="468349"/>
          </a:xfrm>
          <a:prstGeom prst="rect">
            <a:avLst/>
          </a:prstGeom>
        </p:spPr>
        <p:txBody>
          <a:bodyPr anchor="t"/>
          <a:lstStyle>
            <a:lvl1pPr algn="l">
              <a:spcAft>
                <a:spcPts val="2000"/>
              </a:spcAft>
              <a:defRPr lang="en-US" sz="44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01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_Picture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21A560-4CB0-CA49-9DDE-0642AAD55D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684FC-B8C4-924C-A1E5-659BCAF9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4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_Special_Visualiz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684FC-B8C4-924C-A1E5-659BCAF9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5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T_Section_Break_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709D97-530D-F6BD-EAF1-AD230DC29D64}"/>
              </a:ext>
            </a:extLst>
          </p:cNvPr>
          <p:cNvSpPr/>
          <p:nvPr userDrawn="1"/>
        </p:nvSpPr>
        <p:spPr>
          <a:xfrm>
            <a:off x="0" y="-4"/>
            <a:ext cx="12192000" cy="30161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ED366A31-E300-4D72-A6B8-81D74CDE6CE2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2024 Technomic, Inc. </a:t>
            </a:r>
          </a:p>
        </p:txBody>
      </p:sp>
      <p:sp>
        <p:nvSpPr>
          <p:cNvPr id="16" name="PPH-SlideNo">
            <a:extLst>
              <a:ext uri="{FF2B5EF4-FFF2-40B4-BE49-F238E27FC236}">
                <a16:creationId xmlns:a16="http://schemas.microsoft.com/office/drawing/2014/main" id="{70AA1FB7-DFDC-4099-91E1-E1A794E34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1670" y="6550981"/>
            <a:ext cx="1117599" cy="230823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spcBef>
                <a:spcPts val="0"/>
              </a:spcBef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856716"/>
            <a:fld id="{7B6B1C32-E567-445C-9FD5-2A0B0A08DD29}" type="slidenum">
              <a:rPr lang="en-US" smtClean="0"/>
              <a:pPr defTabSz="856716"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17395A3-204A-4638-9995-A70DB6AA7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3" y="458855"/>
            <a:ext cx="11272837" cy="2506980"/>
          </a:xfrm>
        </p:spPr>
        <p:txBody>
          <a:bodyPr anchor="b"/>
          <a:lstStyle>
            <a:lvl1pPr>
              <a:lnSpc>
                <a:spcPct val="90000"/>
              </a:lnSpc>
              <a:defRPr sz="6600" b="1" spc="-200" baseline="0">
                <a:solidFill>
                  <a:schemeClr val="accent4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C74928C-7AE0-D1F8-C0CD-595ABEA8B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40" y="3196424"/>
            <a:ext cx="11272837" cy="2788262"/>
          </a:xfrm>
        </p:spPr>
        <p:txBody>
          <a:bodyPr anchor="t"/>
          <a:lstStyle>
            <a:lvl1pPr>
              <a:defRPr sz="3200" b="0" spc="0" baseline="0">
                <a:solidFill>
                  <a:schemeClr val="bg1"/>
                </a:solidFill>
              </a:defRPr>
            </a:lvl1pPr>
            <a:lvl2pPr marL="0" indent="0">
              <a:buNone/>
              <a:defRPr sz="3200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447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T—Text with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02BFF-4CB4-42D5-83C6-B61DFE55E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6716"/>
            <a:fld id="{7B6B1C32-E567-445C-9FD5-2A0B0A08DD29}" type="slidenum">
              <a:rPr lang="en-US" smtClean="0"/>
              <a:pPr defTabSz="856716"/>
              <a:t>‹#›</a:t>
            </a:fld>
            <a:endParaRPr lang="en-US"/>
          </a:p>
        </p:txBody>
      </p:sp>
      <p:sp>
        <p:nvSpPr>
          <p:cNvPr id="6" name="Big Idea">
            <a:extLst>
              <a:ext uri="{FF2B5EF4-FFF2-40B4-BE49-F238E27FC236}">
                <a16:creationId xmlns:a16="http://schemas.microsoft.com/office/drawing/2014/main" id="{C97CA126-F162-4A51-8FC0-DB0A32E7B0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424712"/>
            <a:ext cx="8343900" cy="1830153"/>
          </a:xfrm>
          <a:prstGeom prst="rect">
            <a:avLst/>
          </a:prstGeom>
        </p:spPr>
        <p:txBody>
          <a:bodyPr anchor="t"/>
          <a:lstStyle>
            <a:lvl1pPr>
              <a:spcAft>
                <a:spcPts val="2000"/>
              </a:spcAft>
              <a:defRPr lang="en-US" sz="4400" b="1" kern="1200" spc="-15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BodyCopy 1">
            <a:extLst>
              <a:ext uri="{FF2B5EF4-FFF2-40B4-BE49-F238E27FC236}">
                <a16:creationId xmlns:a16="http://schemas.microsoft.com/office/drawing/2014/main" id="{9C39A74A-EE27-462A-A80B-59D4DD8B4D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2048256"/>
            <a:ext cx="11272068" cy="3709607"/>
          </a:xfrm>
          <a:prstGeom prst="rect">
            <a:avLst/>
          </a:prstGeom>
        </p:spPr>
        <p:txBody>
          <a:bodyPr numCol="4" spcCol="457200"/>
          <a:lstStyle>
            <a:lvl1pPr algn="l">
              <a:spcBef>
                <a:spcPts val="1200"/>
              </a:spcBef>
              <a:spcAft>
                <a:spcPts val="600"/>
              </a:spcAft>
              <a:defRPr b="1"/>
            </a:lvl1pPr>
            <a:lvl2pPr marL="0" indent="0" algn="l">
              <a:spcAft>
                <a:spcPts val="600"/>
              </a:spcAft>
              <a:buNone/>
              <a:defRPr sz="1100" b="0"/>
            </a:lvl2pPr>
            <a:lvl3pPr marL="173038" indent="-173038" algn="l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●"/>
              <a:defRPr sz="1100" b="0"/>
            </a:lvl3pPr>
            <a:lvl4pPr marL="396875" indent="-223838" algn="l">
              <a:spcAft>
                <a:spcPts val="600"/>
              </a:spcAft>
              <a:defRPr sz="1100" b="0"/>
            </a:lvl4pPr>
            <a:lvl5pPr marL="0" indent="0" algn="l">
              <a:spcAft>
                <a:spcPts val="600"/>
              </a:spcAft>
              <a:buNone/>
              <a:defRPr sz="1100" i="1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623A294-E43E-48D6-A540-529B95BB8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023777"/>
            <a:ext cx="1127206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4142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T_Cover_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15311-944B-45DD-947D-7A616E7CD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9516"/>
            <a:ext cx="12192000" cy="427848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1C0BE6-E458-4D8F-AFDB-7F74CDDE4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997589"/>
            <a:ext cx="2476500" cy="355600"/>
          </a:xfrm>
        </p:spPr>
        <p:txBody>
          <a:bodyPr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2434491-58A3-428F-9CCC-99224B8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305"/>
            <a:ext cx="7854813" cy="1979872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65CB6-187F-1FBB-54A6-5AC8FA715ABE}"/>
              </a:ext>
            </a:extLst>
          </p:cNvPr>
          <p:cNvGrpSpPr/>
          <p:nvPr userDrawn="1"/>
        </p:nvGrpSpPr>
        <p:grpSpPr>
          <a:xfrm>
            <a:off x="8493951" y="539820"/>
            <a:ext cx="3275226" cy="1121016"/>
            <a:chOff x="8318183" y="247212"/>
            <a:chExt cx="3275226" cy="112101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C58F903-9B0A-9E27-FFFD-1DFBBE8CC3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307BEE5-93BD-077E-7E45-095980AC9A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8361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T_Cover_O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15311-944B-45DD-947D-7A616E7CD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5504" y="0"/>
            <a:ext cx="701649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1C0BE6-E458-4D8F-AFDB-7F74CDDE4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6004" y="6036056"/>
            <a:ext cx="2476500" cy="355600"/>
          </a:xfrm>
        </p:spPr>
        <p:txBody>
          <a:bodyPr anchor="b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2434491-58A3-428F-9CCC-99224B8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073"/>
            <a:ext cx="4215384" cy="4443984"/>
          </a:xfrm>
        </p:spPr>
        <p:txBody>
          <a:bodyPr anchor="t"/>
          <a:lstStyle>
            <a:lvl1pPr>
              <a:lnSpc>
                <a:spcPct val="8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65CB6-187F-1FBB-54A6-5AC8FA715ABE}"/>
              </a:ext>
            </a:extLst>
          </p:cNvPr>
          <p:cNvGrpSpPr/>
          <p:nvPr userDrawn="1"/>
        </p:nvGrpSpPr>
        <p:grpSpPr>
          <a:xfrm>
            <a:off x="456375" y="5093532"/>
            <a:ext cx="3275226" cy="1121016"/>
            <a:chOff x="8318183" y="247212"/>
            <a:chExt cx="3275226" cy="112101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C58F903-9B0A-9E27-FFFD-1DFBBE8CC3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307BEE5-93BD-077E-7E45-095980AC9A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827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T_Cover_Optio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15311-944B-45DD-947D-7A616E7CD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1C0BE6-E458-4D8F-AFDB-7F74CDDE4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628" y="6034165"/>
            <a:ext cx="2476500" cy="355600"/>
          </a:xfrm>
        </p:spPr>
        <p:txBody>
          <a:bodyPr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2434491-58A3-428F-9CCC-99224B8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3137"/>
            <a:ext cx="12192000" cy="2253900"/>
          </a:xfrm>
          <a:solidFill>
            <a:schemeClr val="tx1"/>
          </a:solidFill>
        </p:spPr>
        <p:txBody>
          <a:bodyPr lIns="457200" tIns="91440" rIns="2194560" anchor="ctr"/>
          <a:lstStyle>
            <a:lvl1pPr>
              <a:lnSpc>
                <a:spcPct val="8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65CB6-187F-1FBB-54A6-5AC8FA715ABE}"/>
              </a:ext>
            </a:extLst>
          </p:cNvPr>
          <p:cNvGrpSpPr/>
          <p:nvPr userDrawn="1"/>
        </p:nvGrpSpPr>
        <p:grpSpPr>
          <a:xfrm>
            <a:off x="8493951" y="539820"/>
            <a:ext cx="3275226" cy="1121016"/>
            <a:chOff x="8318183" y="247212"/>
            <a:chExt cx="3275226" cy="112101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2C58F903-9B0A-9E27-FFFD-1DFBBE8CC3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307BEE5-93BD-077E-7E45-095980AC9A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1989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T_Pres_Cover_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B8A7322-6B2D-4E45-A2A7-10C5C5B874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06" y="1802861"/>
            <a:ext cx="11259494" cy="3252278"/>
          </a:xfrm>
        </p:spPr>
        <p:txBody>
          <a:bodyPr anchor="ctr"/>
          <a:lstStyle>
            <a:lvl1pPr>
              <a:defRPr sz="6600" b="1" spc="-15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C4008AA-41C7-45C3-AC91-B9E33A73F617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58719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T_Pres_Cover_4">
    <p:bg>
      <p:bgPr>
        <a:solidFill>
          <a:srgbClr val="3F6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6DA2231-A65C-457F-AE48-04E6847958D3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B8A7322-6B2D-4E45-A2A7-10C5C5B874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06" y="1802861"/>
            <a:ext cx="11259494" cy="3252278"/>
          </a:xfrm>
        </p:spPr>
        <p:txBody>
          <a:bodyPr anchor="ctr"/>
          <a:lstStyle>
            <a:lvl1pPr>
              <a:defRPr sz="6600" b="1" spc="-15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AB0CCF7-C97E-B20F-5B53-AB5544B887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023777"/>
            <a:ext cx="1127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Base:</a:t>
            </a:r>
            <a:br>
              <a:rPr lang="en-US" dirty="0"/>
            </a:br>
            <a:r>
              <a:rPr lang="en-US" dirty="0"/>
              <a:t>Q:</a:t>
            </a:r>
            <a:br>
              <a:rPr lang="en-US" dirty="0"/>
            </a:br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88899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-Text"/>
          <p:cNvSpPr>
            <a:spLocks noGrp="1"/>
          </p:cNvSpPr>
          <p:nvPr>
            <p:ph type="body" idx="1"/>
          </p:nvPr>
        </p:nvSpPr>
        <p:spPr>
          <a:xfrm>
            <a:off x="466253" y="4209861"/>
            <a:ext cx="2467447" cy="1639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3"/>
            <a:ext cx="8343900" cy="2314666"/>
          </a:xfrm>
          <a:prstGeom prst="rect">
            <a:avLst/>
          </a:prstGeom>
        </p:spPr>
        <p:txBody>
          <a:bodyPr vert="horz" lIns="0" tIns="64008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023777"/>
            <a:ext cx="11277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Base:</a:t>
            </a:r>
            <a:br>
              <a:rPr lang="en-US"/>
            </a:br>
            <a:r>
              <a:rPr lang="en-US"/>
              <a:t>Q:</a:t>
            </a:r>
            <a:br>
              <a:rPr lang="en-US"/>
            </a:br>
            <a:r>
              <a:rPr lang="en-US"/>
              <a:t>Note: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59F073B-D351-4C21-99D5-4B9240B8D06B}"/>
              </a:ext>
            </a:extLst>
          </p:cNvPr>
          <p:cNvSpPr txBox="1">
            <a:spLocks/>
          </p:cNvSpPr>
          <p:nvPr userDrawn="1"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custDataLst>
      <p:tags r:id="rId50"/>
    </p:custDataLst>
    <p:extLst>
      <p:ext uri="{BB962C8B-B14F-4D97-AF65-F5344CB8AC3E}">
        <p14:creationId xmlns:p14="http://schemas.microsoft.com/office/powerpoint/2010/main" val="17759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62" r:id="rId37"/>
    <p:sldLayoutId id="2147483863" r:id="rId38"/>
    <p:sldLayoutId id="2147483864" r:id="rId39"/>
    <p:sldLayoutId id="2147483855" r:id="rId40"/>
    <p:sldLayoutId id="2147483856" r:id="rId41"/>
    <p:sldLayoutId id="2147483857" r:id="rId42"/>
    <p:sldLayoutId id="2147483858" r:id="rId43"/>
    <p:sldLayoutId id="2147483859" r:id="rId44"/>
    <p:sldLayoutId id="2147483860" r:id="rId45"/>
    <p:sldLayoutId id="2147483861" r:id="rId46"/>
    <p:sldLayoutId id="2147483867" r:id="rId47"/>
    <p:sldLayoutId id="2147483868" r:id="rId48"/>
  </p:sldLayoutIdLst>
  <p:hf hdr="0" dt="0"/>
  <p:txStyles>
    <p:titleStyle>
      <a:lvl1pPr algn="l" defTabSz="906199" rtl="0" eaLnBrk="1" latinLnBrk="0" hangingPunct="1">
        <a:lnSpc>
          <a:spcPct val="70000"/>
        </a:lnSpc>
        <a:spcBef>
          <a:spcPts val="0"/>
        </a:spcBef>
        <a:buNone/>
        <a:tabLst>
          <a:tab pos="214313" algn="l"/>
        </a:tabLst>
        <a:defRPr sz="4400" b="1" kern="1200" spc="-15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06199" rtl="0" eaLnBrk="1" latinLnBrk="0" hangingPunct="1">
        <a:spcBef>
          <a:spcPts val="0"/>
        </a:spcBef>
        <a:spcAft>
          <a:spcPts val="800"/>
        </a:spcAft>
        <a:buClrTx/>
        <a:buFont typeface="Calibri" panose="020F0502020204030204" pitchFamily="34" charset="0"/>
        <a:buNone/>
        <a:defRPr sz="1400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1pPr>
      <a:lvl2pPr marL="171450" indent="-171450" algn="l" defTabSz="906199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Helvetica" charset="0"/>
        <a:buChar char="●"/>
        <a:tabLst/>
        <a:defRPr sz="1400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2pPr>
      <a:lvl3pPr marL="344488" indent="-173038" algn="l" defTabSz="906199" rtl="0" eaLnBrk="1" latinLnBrk="0" hangingPunct="1">
        <a:spcBef>
          <a:spcPts val="0"/>
        </a:spcBef>
        <a:spcAft>
          <a:spcPts val="400"/>
        </a:spcAft>
        <a:buClrTx/>
        <a:buFont typeface="AppleSymbols" charset="0"/>
        <a:buChar char="⎯"/>
        <a:tabLst/>
        <a:defRPr sz="1400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3pPr>
      <a:lvl4pPr marL="569913" indent="-225425" algn="l" defTabSz="906199" rtl="0" eaLnBrk="1" latinLnBrk="0" hangingPunct="1">
        <a:spcBef>
          <a:spcPts val="0"/>
        </a:spcBef>
        <a:spcAft>
          <a:spcPts val="400"/>
        </a:spcAft>
        <a:buClrTx/>
        <a:buFont typeface="Calibri" panose="020F0502020204030204" pitchFamily="34" charset="0"/>
        <a:buChar char="‒"/>
        <a:tabLst/>
        <a:defRPr sz="1400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4pPr>
      <a:lvl5pPr marL="796925" indent="-227013" algn="l" defTabSz="906199" rtl="0" eaLnBrk="1" latinLnBrk="0" hangingPunct="1">
        <a:spcBef>
          <a:spcPts val="0"/>
        </a:spcBef>
        <a:spcAft>
          <a:spcPts val="400"/>
        </a:spcAft>
        <a:buClrTx/>
        <a:buFont typeface="Calibri" panose="020F0502020204030204" pitchFamily="34" charset="0"/>
        <a:buChar char="‒"/>
        <a:tabLst/>
        <a:defRPr sz="1400" kern="1200" spc="0" baseline="0">
          <a:solidFill>
            <a:schemeClr val="tx1"/>
          </a:solidFill>
          <a:latin typeface="+mn-lt"/>
          <a:ea typeface="Georgia" charset="0"/>
          <a:cs typeface="Georgia" charset="0"/>
        </a:defRPr>
      </a:lvl5pPr>
      <a:lvl6pPr marL="2492048" indent="-226550" algn="l" defTabSz="9061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45147" indent="-226550" algn="l" defTabSz="9061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98246" indent="-226550" algn="l" defTabSz="9061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51346" indent="-226550" algn="l" defTabSz="9061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30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61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92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23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54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85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16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4796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000000"/>
          </p15:clr>
        </p15:guide>
        <p15:guide id="2" pos="288">
          <p15:clr>
            <a:srgbClr val="000000"/>
          </p15:clr>
        </p15:guide>
        <p15:guide id="3" pos="7392">
          <p15:clr>
            <a:srgbClr val="000000"/>
          </p15:clr>
        </p15:guide>
        <p15:guide id="4" orient="horz" pos="4032">
          <p15:clr>
            <a:srgbClr val="000000"/>
          </p15:clr>
        </p15:guide>
        <p15:guide id="5" pos="1848">
          <p15:clr>
            <a:srgbClr val="F26B43"/>
          </p15:clr>
        </p15:guide>
        <p15:guide id="6" pos="2136">
          <p15:clr>
            <a:srgbClr val="F26B43"/>
          </p15:clr>
        </p15:guide>
        <p15:guide id="7" pos="3696">
          <p15:clr>
            <a:srgbClr val="F26B43"/>
          </p15:clr>
        </p15:guide>
        <p15:guide id="8" pos="3984">
          <p15:clr>
            <a:srgbClr val="F26B43"/>
          </p15:clr>
        </p15:guide>
        <p15:guide id="9" pos="5832">
          <p15:clr>
            <a:srgbClr val="F26B43"/>
          </p15:clr>
        </p15:guide>
        <p15:guide id="10" pos="5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465AB6-4A2C-6AD0-E60B-37171ED354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43A181-884E-6CCA-1AA0-147E12C41EF8}"/>
              </a:ext>
            </a:extLst>
          </p:cNvPr>
          <p:cNvGrpSpPr>
            <a:grpSpLocks noChangeAspect="1"/>
          </p:cNvGrpSpPr>
          <p:nvPr/>
        </p:nvGrpSpPr>
        <p:grpSpPr>
          <a:xfrm>
            <a:off x="1669318" y="2006631"/>
            <a:ext cx="8853364" cy="2472751"/>
            <a:chOff x="4621362" y="4674680"/>
            <a:chExt cx="4910844" cy="1369966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0771FB65-5762-EDCC-8E19-05A48CB4AF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1362" y="4674680"/>
              <a:ext cx="1309527" cy="1369966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1EE703B-D009-2C7C-3BF8-8F5E32ACA9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8907" y="4811023"/>
              <a:ext cx="3523299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50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D92F5E-E715-07DD-E8CB-CE9EB09D05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1044" y="425326"/>
            <a:ext cx="4953756" cy="5349790"/>
          </a:xfrm>
        </p:spPr>
        <p:txBody>
          <a:bodyPr/>
          <a:lstStyle/>
          <a:p>
            <a:r>
              <a:rPr lang="en-US" dirty="0"/>
              <a:t>SUPPLIER ACTIVATION</a:t>
            </a:r>
          </a:p>
          <a:p>
            <a:pPr lvl="1"/>
            <a:r>
              <a:rPr lang="en-US" dirty="0"/>
              <a:t>Support experiential occasions both on- and off-premise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19D6-2787-8540-BFEA-940FC4045B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9100"/>
            <a:ext cx="5410200" cy="5356225"/>
          </a:xfrm>
        </p:spPr>
        <p:txBody>
          <a:bodyPr/>
          <a:lstStyle/>
          <a:p>
            <a:r>
              <a:rPr lang="en-US" dirty="0"/>
              <a:t>DAYPART DYNAMICS</a:t>
            </a:r>
          </a:p>
          <a:p>
            <a:pPr lvl="1"/>
            <a:r>
              <a:rPr lang="en-US" dirty="0"/>
              <a:t>Consumer need to connect at dinner will remain strong, especially while relaxing at home</a:t>
            </a:r>
          </a:p>
        </p:txBody>
      </p:sp>
    </p:spTree>
    <p:extLst>
      <p:ext uri="{BB962C8B-B14F-4D97-AF65-F5344CB8AC3E}">
        <p14:creationId xmlns:p14="http://schemas.microsoft.com/office/powerpoint/2010/main" val="12463976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CBFE3F-06B9-4825-9550-AF1B94A58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306" y="1802861"/>
            <a:ext cx="11259494" cy="3252278"/>
          </a:xfrm>
        </p:spPr>
        <p:txBody>
          <a:bodyPr/>
          <a:lstStyle/>
          <a:p>
            <a:r>
              <a:rPr lang="en-US" dirty="0"/>
              <a:t>2025:  Expect to See a Better Year</a:t>
            </a:r>
          </a:p>
        </p:txBody>
      </p:sp>
    </p:spTree>
    <p:extLst>
      <p:ext uri="{BB962C8B-B14F-4D97-AF65-F5344CB8AC3E}">
        <p14:creationId xmlns:p14="http://schemas.microsoft.com/office/powerpoint/2010/main" val="328202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163397E-B631-F7E5-8064-26D9E40C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11277600" cy="365125"/>
          </a:xfrm>
        </p:spPr>
        <p:txBody>
          <a:bodyPr/>
          <a:lstStyle/>
          <a:p>
            <a:r>
              <a:rPr lang="en-US" dirty="0"/>
              <a:t>Source: Technomic</a:t>
            </a:r>
          </a:p>
          <a:p>
            <a:r>
              <a:rPr lang="en-US" dirty="0"/>
              <a:t>*Note: CPI=consumer price index for food away from home; PSPI=food purchases/shipments price index</a:t>
            </a:r>
          </a:p>
          <a:p>
            <a:r>
              <a:rPr lang="en-US" dirty="0"/>
              <a:t>Note: (P)=preliminary; (F)=forecasted</a:t>
            </a:r>
          </a:p>
        </p:txBody>
      </p:sp>
      <p:graphicFrame>
        <p:nvGraphicFramePr>
          <p:cNvPr id="16" name="Chart Placeholder 6">
            <a:extLst>
              <a:ext uri="{FF2B5EF4-FFF2-40B4-BE49-F238E27FC236}">
                <a16:creationId xmlns:a16="http://schemas.microsoft.com/office/drawing/2014/main" id="{45E61A19-EA8B-DDE9-FDB4-F2D86FA8310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897643128"/>
              </p:ext>
            </p:extLst>
          </p:nvPr>
        </p:nvGraphicFramePr>
        <p:xfrm>
          <a:off x="457200" y="984243"/>
          <a:ext cx="5410200" cy="473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6">
            <a:extLst>
              <a:ext uri="{FF2B5EF4-FFF2-40B4-BE49-F238E27FC236}">
                <a16:creationId xmlns:a16="http://schemas.microsoft.com/office/drawing/2014/main" id="{8995D475-102D-48A2-8A07-BFA6FBA97A7F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2936320"/>
              </p:ext>
            </p:extLst>
          </p:nvPr>
        </p:nvGraphicFramePr>
        <p:xfrm>
          <a:off x="6329363" y="983226"/>
          <a:ext cx="5410200" cy="472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4C5C69-E40C-4A49-9F66-A1FB6D89FA47}"/>
              </a:ext>
            </a:extLst>
          </p:cNvPr>
          <p:cNvSpPr txBox="1">
            <a:spLocks/>
          </p:cNvSpPr>
          <p:nvPr/>
        </p:nvSpPr>
        <p:spPr>
          <a:xfrm>
            <a:off x="457200" y="474353"/>
            <a:ext cx="11277600" cy="303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all" dirty="0"/>
              <a:t>Foodservice industry Growth</a:t>
            </a:r>
          </a:p>
        </p:txBody>
      </p:sp>
    </p:spTree>
    <p:extLst>
      <p:ext uri="{BB962C8B-B14F-4D97-AF65-F5344CB8AC3E}">
        <p14:creationId xmlns:p14="http://schemas.microsoft.com/office/powerpoint/2010/main" val="256801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2BA699-EF14-0D44-3A9F-B588E360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023777"/>
            <a:ext cx="7672646" cy="365125"/>
          </a:xfrm>
        </p:spPr>
        <p:txBody>
          <a:bodyPr/>
          <a:lstStyle/>
          <a:p>
            <a:r>
              <a:rPr lang="en-US" dirty="0"/>
              <a:t>Source:  Technomic</a:t>
            </a:r>
          </a:p>
          <a:p>
            <a:r>
              <a:rPr lang="en-US" dirty="0"/>
              <a:t>Note: Real=inflation removed; (P)=preliminary; (F)=forecasted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531AD32A-8978-D36B-BBDB-F4A42181927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867082821"/>
              </p:ext>
            </p:extLst>
          </p:nvPr>
        </p:nvGraphicFramePr>
        <p:xfrm>
          <a:off x="457200" y="419100"/>
          <a:ext cx="7672388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6ABE38-964E-C0E5-BADA-884105262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94865" y="419100"/>
            <a:ext cx="2939936" cy="5441950"/>
          </a:xfrm>
        </p:spPr>
        <p:txBody>
          <a:bodyPr/>
          <a:lstStyle/>
          <a:p>
            <a:r>
              <a:rPr lang="en-US" dirty="0"/>
              <a:t>Segment outlook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45371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C831B-C991-675B-2227-E3C98160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iding a scooter on a road&#10;&#10;Description automatically generated">
            <a:extLst>
              <a:ext uri="{FF2B5EF4-FFF2-40B4-BE49-F238E27FC236}">
                <a16:creationId xmlns:a16="http://schemas.microsoft.com/office/drawing/2014/main" id="{B09A1BE7-5446-390F-F4AB-6341E5DC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r="8225" b="15747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8B12CA-C8DD-4626-8C41-6DC40EE29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5" y="490538"/>
            <a:ext cx="5610226" cy="13223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Sustained growth to return in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F5192C-5440-DF2B-305D-45D132FF8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5" y="2027238"/>
            <a:ext cx="5610225" cy="3844925"/>
          </a:xfrm>
          <a:noFill/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highlight>
                  <a:srgbClr val="FFFFFF"/>
                </a:highlight>
              </a:rPr>
              <a:t>More dealing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highlight>
                  <a:srgbClr val="FFFFFF"/>
                </a:highlight>
              </a:rPr>
              <a:t>Moderating inflation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highlight>
                  <a:srgbClr val="FFFFFF"/>
                </a:highlight>
              </a:rPr>
              <a:t>More confident consumer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highlight>
                  <a:srgbClr val="FFFFFF"/>
                </a:highlight>
              </a:rPr>
              <a:t>Industry hits $1 trillion in sales without alcohol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highlight>
                  <a:srgbClr val="FFFFFF"/>
                </a:highlight>
              </a:rPr>
              <a:t>50/50 foodservice-retail consumer dollar split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E9BC28B-85C6-47D3-C8B4-2E7535519D1C}"/>
              </a:ext>
            </a:extLst>
          </p:cNvPr>
          <p:cNvSpPr txBox="1">
            <a:spLocks/>
          </p:cNvSpPr>
          <p:nvPr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51171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DACA8E3D-6408-9C0F-A077-91EBAFA7E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9"/>
          <a:stretch/>
        </p:blipFill>
        <p:spPr>
          <a:xfrm>
            <a:off x="1374018" y="3333134"/>
            <a:ext cx="10817982" cy="35985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7AE23-F627-0E51-7EC6-F830C867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5" y="490538"/>
            <a:ext cx="7153890" cy="1322387"/>
          </a:xfrm>
        </p:spPr>
        <p:txBody>
          <a:bodyPr/>
          <a:lstStyle/>
          <a:p>
            <a:r>
              <a:rPr lang="en-US" dirty="0"/>
              <a:t>Restaurants fare better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970A1-C884-E845-3385-9795A4B22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5" y="2027238"/>
            <a:ext cx="7153890" cy="3844925"/>
          </a:xfrm>
        </p:spPr>
        <p:txBody>
          <a:bodyPr/>
          <a:lstStyle/>
          <a:p>
            <a:r>
              <a:rPr lang="en-US" dirty="0"/>
              <a:t>FSR independent and chain turnaround</a:t>
            </a:r>
          </a:p>
          <a:p>
            <a:r>
              <a:rPr lang="en-US" dirty="0"/>
              <a:t>Net positive unit change</a:t>
            </a:r>
          </a:p>
          <a:p>
            <a:r>
              <a:rPr lang="en-US" dirty="0"/>
              <a:t>Revitalization</a:t>
            </a:r>
          </a:p>
          <a:p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CD974E2-8371-7B87-6AD9-2EC56D968F7D}"/>
              </a:ext>
            </a:extLst>
          </p:cNvPr>
          <p:cNvSpPr txBox="1">
            <a:spLocks/>
          </p:cNvSpPr>
          <p:nvPr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tx1"/>
                </a:solidFill>
                <a:highlight>
                  <a:srgbClr val="000000"/>
                </a:highlight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</p:spTree>
    <p:extLst>
      <p:ext uri="{BB962C8B-B14F-4D97-AF65-F5344CB8AC3E}">
        <p14:creationId xmlns:p14="http://schemas.microsoft.com/office/powerpoint/2010/main" val="178269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miling at a person&#10;&#10;Description automatically generated">
            <a:extLst>
              <a:ext uri="{FF2B5EF4-FFF2-40B4-BE49-F238E27FC236}">
                <a16:creationId xmlns:a16="http://schemas.microsoft.com/office/drawing/2014/main" id="{DC7288D6-B74E-DF58-FA24-1D07C952B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1"/>
          <a:stretch/>
        </p:blipFill>
        <p:spPr>
          <a:xfrm>
            <a:off x="6378797" y="3909932"/>
            <a:ext cx="2185175" cy="2185416"/>
          </a:xfrm>
          <a:prstGeom prst="rect">
            <a:avLst/>
          </a:prstGeom>
        </p:spPr>
      </p:pic>
      <p:pic>
        <p:nvPicPr>
          <p:cNvPr id="18" name="Picture 17" descr="A row of food in a display case&#10;&#10;Description automatically generated">
            <a:extLst>
              <a:ext uri="{FF2B5EF4-FFF2-40B4-BE49-F238E27FC236}">
                <a16:creationId xmlns:a16="http://schemas.microsoft.com/office/drawing/2014/main" id="{8F705B2D-79F5-CF4A-867E-1C1DCFF45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/>
          <a:stretch/>
        </p:blipFill>
        <p:spPr>
          <a:xfrm>
            <a:off x="566455" y="3909101"/>
            <a:ext cx="2185174" cy="2185416"/>
          </a:xfrm>
          <a:prstGeom prst="rect">
            <a:avLst/>
          </a:prstGeom>
        </p:spPr>
      </p:pic>
      <p:pic>
        <p:nvPicPr>
          <p:cNvPr id="15" name="Picture 14" descr="Several hot dogs in paper wrappers&#10;&#10;Description automatically generated">
            <a:extLst>
              <a:ext uri="{FF2B5EF4-FFF2-40B4-BE49-F238E27FC236}">
                <a16:creationId xmlns:a16="http://schemas.microsoft.com/office/drawing/2014/main" id="{B35E41F0-A098-C14C-8012-C3BEC4231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r="25552"/>
          <a:stretch/>
        </p:blipFill>
        <p:spPr>
          <a:xfrm>
            <a:off x="6378797" y="1365503"/>
            <a:ext cx="2185172" cy="21854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D24041-BC7F-70A8-397C-8996B95D1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424712"/>
            <a:ext cx="8343900" cy="1830153"/>
          </a:xfrm>
        </p:spPr>
        <p:txBody>
          <a:bodyPr/>
          <a:lstStyle/>
          <a:p>
            <a:r>
              <a:rPr lang="en-US" dirty="0"/>
              <a:t>Other segment highlights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24FCB32-2E21-E8FD-D80E-E6290522B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023777"/>
            <a:ext cx="11272069" cy="365125"/>
          </a:xfrm>
        </p:spPr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05955-A0F3-AC60-C105-F47DF7A3E5F7}"/>
              </a:ext>
            </a:extLst>
          </p:cNvPr>
          <p:cNvSpPr txBox="1"/>
          <p:nvPr/>
        </p:nvSpPr>
        <p:spPr>
          <a:xfrm>
            <a:off x="2957725" y="2113955"/>
            <a:ext cx="2574798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3F67B0"/>
                </a:solidFill>
              </a:rPr>
              <a:t>Lodging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Services reopening but not to full capacity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Slowing occupancy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2676C-BA6F-A3F5-9DD0-E7E1D9B17CB4}"/>
              </a:ext>
            </a:extLst>
          </p:cNvPr>
          <p:cNvSpPr txBox="1"/>
          <p:nvPr/>
        </p:nvSpPr>
        <p:spPr>
          <a:xfrm>
            <a:off x="2957725" y="4658739"/>
            <a:ext cx="2964730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3F67B0"/>
                </a:solidFill>
              </a:rPr>
              <a:t>Supermarket Foodservice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Solid value option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13ACC-815D-C9A3-E0A3-1F17182FFB8F}"/>
              </a:ext>
            </a:extLst>
          </p:cNvPr>
          <p:cNvSpPr txBox="1"/>
          <p:nvPr/>
        </p:nvSpPr>
        <p:spPr>
          <a:xfrm>
            <a:off x="8770070" y="2113955"/>
            <a:ext cx="2574798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3F67B0"/>
                </a:solidFill>
              </a:rPr>
              <a:t>C-Store Foodservice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Prime players expand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8B988-93ED-44DB-9566-A4F0051A8DED}"/>
              </a:ext>
            </a:extLst>
          </p:cNvPr>
          <p:cNvSpPr txBox="1"/>
          <p:nvPr/>
        </p:nvSpPr>
        <p:spPr>
          <a:xfrm>
            <a:off x="8770070" y="4658739"/>
            <a:ext cx="2964730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rgbClr val="3F67B0"/>
                </a:solidFill>
              </a:rPr>
              <a:t>Senior Living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Aging population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Some pent-up demand 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Foodservice a differentiator</a:t>
            </a:r>
          </a:p>
        </p:txBody>
      </p:sp>
      <p:pic>
        <p:nvPicPr>
          <p:cNvPr id="12" name="Picture 11" descr="A tray of breakfast on a bed&#10;&#10;Description automatically generated">
            <a:extLst>
              <a:ext uri="{FF2B5EF4-FFF2-40B4-BE49-F238E27FC236}">
                <a16:creationId xmlns:a16="http://schemas.microsoft.com/office/drawing/2014/main" id="{434B8D52-3032-32A9-6EF4-A15F12CAC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6" t="24028" r="19863" b="3017"/>
          <a:stretch/>
        </p:blipFill>
        <p:spPr>
          <a:xfrm>
            <a:off x="566456" y="1365503"/>
            <a:ext cx="2185174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7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looking at a refrigerator&#10;&#10;Description automatically generated">
            <a:extLst>
              <a:ext uri="{FF2B5EF4-FFF2-40B4-BE49-F238E27FC236}">
                <a16:creationId xmlns:a16="http://schemas.microsoft.com/office/drawing/2014/main" id="{A64C9FB5-C82A-9547-5D18-E0DE9C5D7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20459"/>
          <a:stretch/>
        </p:blipFill>
        <p:spPr>
          <a:xfrm>
            <a:off x="6377672" y="3909932"/>
            <a:ext cx="2187429" cy="2185416"/>
          </a:xfrm>
          <a:prstGeom prst="rect">
            <a:avLst/>
          </a:prstGeom>
        </p:spPr>
      </p:pic>
      <p:pic>
        <p:nvPicPr>
          <p:cNvPr id="10" name="Picture 9" descr="A person standing behind a display case&#10;&#10;Description automatically generated">
            <a:extLst>
              <a:ext uri="{FF2B5EF4-FFF2-40B4-BE49-F238E27FC236}">
                <a16:creationId xmlns:a16="http://schemas.microsoft.com/office/drawing/2014/main" id="{F32DA11D-81D9-C314-F826-CB424D2B8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 b="4499"/>
          <a:stretch/>
        </p:blipFill>
        <p:spPr>
          <a:xfrm>
            <a:off x="566511" y="3909100"/>
            <a:ext cx="2185416" cy="2186247"/>
          </a:xfrm>
          <a:prstGeom prst="rect">
            <a:avLst/>
          </a:prstGeom>
        </p:spPr>
      </p:pic>
      <p:pic>
        <p:nvPicPr>
          <p:cNvPr id="6" name="Picture 5" descr="A group of women looking at a tablet&#10;&#10;Description automatically generated">
            <a:extLst>
              <a:ext uri="{FF2B5EF4-FFF2-40B4-BE49-F238E27FC236}">
                <a16:creationId xmlns:a16="http://schemas.microsoft.com/office/drawing/2014/main" id="{9A1394EB-C635-8B4F-8AF7-99CD07863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16621"/>
          <a:stretch/>
        </p:blipFill>
        <p:spPr>
          <a:xfrm>
            <a:off x="6376489" y="1365503"/>
            <a:ext cx="2187429" cy="2185416"/>
          </a:xfrm>
          <a:prstGeom prst="rect">
            <a:avLst/>
          </a:prstGeom>
        </p:spPr>
      </p:pic>
      <p:pic>
        <p:nvPicPr>
          <p:cNvPr id="3" name="Picture 2" descr="A person in a hard hat and vest eating a sandwich&#10;&#10;Description automatically generated">
            <a:extLst>
              <a:ext uri="{FF2B5EF4-FFF2-40B4-BE49-F238E27FC236}">
                <a16:creationId xmlns:a16="http://schemas.microsoft.com/office/drawing/2014/main" id="{9BC3E902-FB37-5C6E-84CF-7E8958CE6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74"/>
          <a:stretch/>
        </p:blipFill>
        <p:spPr>
          <a:xfrm>
            <a:off x="566457" y="1366334"/>
            <a:ext cx="2185119" cy="21854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D24041-BC7F-70A8-397C-8996B95D12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425450"/>
            <a:ext cx="8343900" cy="1828800"/>
          </a:xfrm>
        </p:spPr>
        <p:txBody>
          <a:bodyPr/>
          <a:lstStyle/>
          <a:p>
            <a:r>
              <a:rPr lang="en-US" dirty="0"/>
              <a:t>Other segment 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05955-A0F3-AC60-C105-F47DF7A3E5F7}"/>
              </a:ext>
            </a:extLst>
          </p:cNvPr>
          <p:cNvSpPr txBox="1"/>
          <p:nvPr/>
        </p:nvSpPr>
        <p:spPr>
          <a:xfrm>
            <a:off x="2957725" y="2113955"/>
            <a:ext cx="2574798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4"/>
                </a:solidFill>
              </a:rPr>
              <a:t>Business &amp; Industry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Hybrid is here to stay</a:t>
            </a:r>
          </a:p>
          <a:p>
            <a:pPr>
              <a:spcAft>
                <a:spcPts val="800"/>
              </a:spcAft>
            </a:pP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2676C-BA6F-A3F5-9DD0-E7E1D9B17CB4}"/>
              </a:ext>
            </a:extLst>
          </p:cNvPr>
          <p:cNvSpPr txBox="1"/>
          <p:nvPr/>
        </p:nvSpPr>
        <p:spPr>
          <a:xfrm>
            <a:off x="2957725" y="4658739"/>
            <a:ext cx="2964730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4"/>
                </a:solidFill>
              </a:rPr>
              <a:t>K-12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Slowing/declining enrollment on the horizon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13ACC-815D-C9A3-E0A3-1F17182FFB8F}"/>
              </a:ext>
            </a:extLst>
          </p:cNvPr>
          <p:cNvSpPr txBox="1"/>
          <p:nvPr/>
        </p:nvSpPr>
        <p:spPr>
          <a:xfrm>
            <a:off x="8770070" y="2113955"/>
            <a:ext cx="2959198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4"/>
                </a:solidFill>
              </a:rPr>
              <a:t>Colleges &amp; Universities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Enrollment is 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8B988-93ED-44DB-9566-A4F0051A8DED}"/>
              </a:ext>
            </a:extLst>
          </p:cNvPr>
          <p:cNvSpPr txBox="1"/>
          <p:nvPr/>
        </p:nvSpPr>
        <p:spPr>
          <a:xfrm>
            <a:off x="8770070" y="4658739"/>
            <a:ext cx="2959198" cy="68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4"/>
                </a:solidFill>
              </a:rPr>
              <a:t>Refreshment Services</a:t>
            </a:r>
          </a:p>
          <a:p>
            <a:pPr>
              <a:spcAft>
                <a:spcPts val="800"/>
              </a:spcAft>
            </a:pPr>
            <a:r>
              <a:rPr lang="en-US" sz="2000" dirty="0" err="1"/>
              <a:t>Micromarkets</a:t>
            </a:r>
            <a:r>
              <a:rPr lang="en-US" sz="2000" dirty="0"/>
              <a:t> replacing cafeterias in white-collar workplaces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85B860B-16FF-F88F-7C63-47EE7011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35654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glasses looking at a screen&#10;&#10;Description automatically generated">
            <a:extLst>
              <a:ext uri="{FF2B5EF4-FFF2-40B4-BE49-F238E27FC236}">
                <a16:creationId xmlns:a16="http://schemas.microsoft.com/office/drawing/2014/main" id="{B0732F4D-817B-A7B4-91BA-BC368C989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9B3931-2607-80E1-643D-BBF128C24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4" y="1803400"/>
            <a:ext cx="6308274" cy="32512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highlight>
                  <a:srgbClr val="000000"/>
                </a:highlight>
              </a:rPr>
              <a:t>“The best vision is insight”</a:t>
            </a:r>
          </a:p>
          <a:p>
            <a:r>
              <a:rPr lang="en-US" sz="3200" b="0" spc="0" dirty="0">
                <a:highlight>
                  <a:srgbClr val="000000"/>
                </a:highlight>
              </a:rPr>
              <a:t>—Malcolm Forbes</a:t>
            </a:r>
            <a:endParaRPr lang="en-UG" sz="3200" b="0" spc="0" dirty="0">
              <a:highlight>
                <a:srgbClr val="000000"/>
              </a:highlight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CF5B38-0015-1774-5648-25B0081E7100}"/>
              </a:ext>
            </a:extLst>
          </p:cNvPr>
          <p:cNvSpPr txBox="1">
            <a:spLocks/>
          </p:cNvSpPr>
          <p:nvPr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0E832-FDCC-497D-B4C9-94F0DA7B06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</p:spTree>
    <p:extLst>
      <p:ext uri="{BB962C8B-B14F-4D97-AF65-F5344CB8AC3E}">
        <p14:creationId xmlns:p14="http://schemas.microsoft.com/office/powerpoint/2010/main" val="342377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31828-8C67-E7F7-F6B8-F280E9F80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6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35FA8-AD13-48C6-B1A5-E0745C1A5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Source: Shutterstock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717D15-CEEF-8603-0624-77604B6A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&amp; Outlook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49E73F3-94FB-050F-8ABC-55DD3F2AC30A}"/>
              </a:ext>
            </a:extLst>
          </p:cNvPr>
          <p:cNvSpPr txBox="1">
            <a:spLocks/>
          </p:cNvSpPr>
          <p:nvPr/>
        </p:nvSpPr>
        <p:spPr>
          <a:xfrm>
            <a:off x="475306" y="6563146"/>
            <a:ext cx="3912000" cy="21865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56716">
              <a:spcBef>
                <a:spcPts val="0"/>
              </a:spcBef>
              <a:defRPr/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2025 Technomic, Inc. | Foodservice Planning Program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57AFC-65EB-DA2A-4B01-049FA9F7B8B8}"/>
              </a:ext>
            </a:extLst>
          </p:cNvPr>
          <p:cNvGrpSpPr/>
          <p:nvPr/>
        </p:nvGrpSpPr>
        <p:grpSpPr>
          <a:xfrm>
            <a:off x="8493951" y="5492820"/>
            <a:ext cx="3275226" cy="1121016"/>
            <a:chOff x="8318183" y="247212"/>
            <a:chExt cx="3275226" cy="1121016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8DD949D-3096-55EE-625A-044DC3E389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183" y="247212"/>
              <a:ext cx="1071560" cy="1121016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A3D5EB8D-D31E-F251-BA0A-380D495AC9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1681" y="492901"/>
              <a:ext cx="2021728" cy="629638"/>
            </a:xfrm>
            <a:prstGeom prst="rect">
              <a:avLst/>
            </a:prstGeom>
          </p:spPr>
        </p:pic>
      </p:grpSp>
      <p:pic>
        <p:nvPicPr>
          <p:cNvPr id="12" name="Picture Placeholder 11" descr="A computer with graph and numbers&#10;&#10;Description automatically generated">
            <a:extLst>
              <a:ext uri="{FF2B5EF4-FFF2-40B4-BE49-F238E27FC236}">
                <a16:creationId xmlns:a16="http://schemas.microsoft.com/office/drawing/2014/main" id="{DCD12D83-918B-7B81-D6B8-FFBF5B1FB5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7" b="45759"/>
          <a:stretch/>
        </p:blipFill>
        <p:spPr>
          <a:xfrm>
            <a:off x="0" y="2405780"/>
            <a:ext cx="12192000" cy="2782722"/>
          </a:xfrm>
        </p:spPr>
      </p:pic>
    </p:spTree>
    <p:extLst>
      <p:ext uri="{BB962C8B-B14F-4D97-AF65-F5344CB8AC3E}">
        <p14:creationId xmlns:p14="http://schemas.microsoft.com/office/powerpoint/2010/main" val="18797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96D4-B7DA-0B88-734A-E772953B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D2D00F-1E77-6977-C369-EB934C363CEE}"/>
              </a:ext>
            </a:extLst>
          </p:cNvPr>
          <p:cNvCxnSpPr>
            <a:cxnSpLocks/>
          </p:cNvCxnSpPr>
          <p:nvPr/>
        </p:nvCxnSpPr>
        <p:spPr>
          <a:xfrm>
            <a:off x="550426" y="997869"/>
            <a:ext cx="109922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7DF0BE-5753-B25C-7FA8-5F718D77F458}"/>
              </a:ext>
            </a:extLst>
          </p:cNvPr>
          <p:cNvSpPr txBox="1"/>
          <p:nvPr/>
        </p:nvSpPr>
        <p:spPr>
          <a:xfrm>
            <a:off x="413298" y="376113"/>
            <a:ext cx="1131674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Reaching the Operator 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6CE376F4-D2D5-E3FB-C928-9B5F74ABC1D9}"/>
              </a:ext>
            </a:extLst>
          </p:cNvPr>
          <p:cNvSpPr txBox="1">
            <a:spLocks/>
          </p:cNvSpPr>
          <p:nvPr/>
        </p:nvSpPr>
        <p:spPr>
          <a:xfrm>
            <a:off x="413298" y="2878392"/>
            <a:ext cx="3657600" cy="2722385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IDEAS COME FROM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Word of mouth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 Following other restaurants/chefs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Food shows (local)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Social media sites (distributor, publications, manufacturer, trade associations)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General internet search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E2379-0130-C958-FE47-29581DBA61A5}"/>
              </a:ext>
            </a:extLst>
          </p:cNvPr>
          <p:cNvSpPr txBox="1"/>
          <p:nvPr/>
        </p:nvSpPr>
        <p:spPr>
          <a:xfrm>
            <a:off x="4404847" y="2930016"/>
            <a:ext cx="6440129" cy="1000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However, times are changing. Younger buyers rely more on social media and general internet searches for inspiration</a:t>
            </a:r>
          </a:p>
          <a:p>
            <a:endParaRPr lang="en-US" sz="18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And while most generations are looking for recipe ideas, ideas that solve operational challenges will earn the attention of Gen Z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08076C40-4133-0D93-8A81-1B4DDDEFC4AE}"/>
              </a:ext>
            </a:extLst>
          </p:cNvPr>
          <p:cNvSpPr/>
          <p:nvPr/>
        </p:nvSpPr>
        <p:spPr>
          <a:xfrm>
            <a:off x="6683770" y="1203440"/>
            <a:ext cx="4858873" cy="152803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1BFE3020-772B-033C-FEC2-97F521332C17}"/>
              </a:ext>
            </a:extLst>
          </p:cNvPr>
          <p:cNvSpPr/>
          <p:nvPr/>
        </p:nvSpPr>
        <p:spPr>
          <a:xfrm>
            <a:off x="3278020" y="1203440"/>
            <a:ext cx="4736024" cy="152803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A377B6"/>
              </a:highlight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6D82A0CB-C1F3-9594-A2DA-4612319E7A2D}"/>
              </a:ext>
            </a:extLst>
          </p:cNvPr>
          <p:cNvSpPr/>
          <p:nvPr/>
        </p:nvSpPr>
        <p:spPr>
          <a:xfrm>
            <a:off x="413298" y="1203440"/>
            <a:ext cx="4194995" cy="1528035"/>
          </a:xfrm>
          <a:prstGeom prst="homePlat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67B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F9F74A-CD1A-8C32-4D32-07A8CA02630F}"/>
              </a:ext>
            </a:extLst>
          </p:cNvPr>
          <p:cNvSpPr txBox="1"/>
          <p:nvPr/>
        </p:nvSpPr>
        <p:spPr>
          <a:xfrm>
            <a:off x="677359" y="1690458"/>
            <a:ext cx="3054755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Awareness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0401B8-B0E6-E5AE-1FEA-92E778A6686B}"/>
              </a:ext>
            </a:extLst>
          </p:cNvPr>
          <p:cNvSpPr txBox="1"/>
          <p:nvPr/>
        </p:nvSpPr>
        <p:spPr>
          <a:xfrm>
            <a:off x="4511089" y="1690458"/>
            <a:ext cx="2945761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Consideration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EA7F70-9164-ED32-9C72-4326C912C1AE}"/>
              </a:ext>
            </a:extLst>
          </p:cNvPr>
          <p:cNvSpPr txBox="1"/>
          <p:nvPr/>
        </p:nvSpPr>
        <p:spPr>
          <a:xfrm>
            <a:off x="8082640" y="1360207"/>
            <a:ext cx="3287818" cy="121450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Retention &amp; Development 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of Loyalty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70E4C-5326-7D2E-132F-6EDCB76DDA44}"/>
              </a:ext>
            </a:extLst>
          </p:cNvPr>
          <p:cNvCxnSpPr>
            <a:cxnSpLocks/>
          </p:cNvCxnSpPr>
          <p:nvPr/>
        </p:nvCxnSpPr>
        <p:spPr>
          <a:xfrm>
            <a:off x="2458588" y="3057832"/>
            <a:ext cx="1897102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F3F1-9078-B800-E95C-F59D0B26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5D91E9-FC3B-4298-B7FE-2993588D131D}"/>
              </a:ext>
            </a:extLst>
          </p:cNvPr>
          <p:cNvCxnSpPr>
            <a:cxnSpLocks/>
          </p:cNvCxnSpPr>
          <p:nvPr/>
        </p:nvCxnSpPr>
        <p:spPr>
          <a:xfrm>
            <a:off x="550426" y="997869"/>
            <a:ext cx="109922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A5DF54-D490-8F3B-E834-C2A6CE8B3BD8}"/>
              </a:ext>
            </a:extLst>
          </p:cNvPr>
          <p:cNvSpPr txBox="1"/>
          <p:nvPr/>
        </p:nvSpPr>
        <p:spPr>
          <a:xfrm>
            <a:off x="413298" y="376113"/>
            <a:ext cx="1131674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Reaching the Operator 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439ACBC-E2C3-3376-6AC5-5C52D1073D54}"/>
              </a:ext>
            </a:extLst>
          </p:cNvPr>
          <p:cNvSpPr txBox="1">
            <a:spLocks/>
          </p:cNvSpPr>
          <p:nvPr/>
        </p:nvSpPr>
        <p:spPr>
          <a:xfrm>
            <a:off x="413298" y="2878392"/>
            <a:ext cx="3657600" cy="2722385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IDEAS COME FROM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Word of mouth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 Following other restaurants/chefs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Food shows (local)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Social media sites (of distributors, publications, manufacturers, trade associations, etc.)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General internet search</a:t>
            </a:r>
          </a:p>
          <a:p>
            <a:endParaRPr lang="en-US" sz="1600" b="1" dirty="0"/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49DFB3A9-EE8E-60D6-C577-CAF855D48334}"/>
              </a:ext>
            </a:extLst>
          </p:cNvPr>
          <p:cNvSpPr/>
          <p:nvPr/>
        </p:nvSpPr>
        <p:spPr>
          <a:xfrm>
            <a:off x="6683770" y="1203440"/>
            <a:ext cx="4858873" cy="152803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E62C9138-C7CD-D497-9C4E-4074571CE827}"/>
              </a:ext>
            </a:extLst>
          </p:cNvPr>
          <p:cNvSpPr/>
          <p:nvPr/>
        </p:nvSpPr>
        <p:spPr>
          <a:xfrm>
            <a:off x="3278020" y="1203440"/>
            <a:ext cx="4736024" cy="152803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A377B6"/>
              </a:highlight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6AC49533-1EDF-69A3-D7F6-EB8FEE1F48A4}"/>
              </a:ext>
            </a:extLst>
          </p:cNvPr>
          <p:cNvSpPr/>
          <p:nvPr/>
        </p:nvSpPr>
        <p:spPr>
          <a:xfrm>
            <a:off x="413298" y="1203440"/>
            <a:ext cx="4194995" cy="1528035"/>
          </a:xfrm>
          <a:prstGeom prst="homePlat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FE14E1-7075-8AE8-155A-D5E4AF52775D}"/>
              </a:ext>
            </a:extLst>
          </p:cNvPr>
          <p:cNvSpPr txBox="1"/>
          <p:nvPr/>
        </p:nvSpPr>
        <p:spPr>
          <a:xfrm>
            <a:off x="677359" y="1690458"/>
            <a:ext cx="3054755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Awareness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1988FC-8D67-5218-8A14-20D54D0D00C2}"/>
              </a:ext>
            </a:extLst>
          </p:cNvPr>
          <p:cNvSpPr txBox="1"/>
          <p:nvPr/>
        </p:nvSpPr>
        <p:spPr>
          <a:xfrm>
            <a:off x="4511089" y="1690458"/>
            <a:ext cx="2945761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Consideration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DA08F3-D74C-EC8D-ACBD-C686F6729E4D}"/>
              </a:ext>
            </a:extLst>
          </p:cNvPr>
          <p:cNvSpPr txBox="1"/>
          <p:nvPr/>
        </p:nvSpPr>
        <p:spPr>
          <a:xfrm>
            <a:off x="8082640" y="1360207"/>
            <a:ext cx="3287818" cy="121450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Retention &amp; Development 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of Loyalty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6558AB59-166A-828D-669C-7570A7FBEFAA}"/>
              </a:ext>
            </a:extLst>
          </p:cNvPr>
          <p:cNvSpPr txBox="1">
            <a:spLocks/>
          </p:cNvSpPr>
          <p:nvPr/>
        </p:nvSpPr>
        <p:spPr>
          <a:xfrm>
            <a:off x="4286298" y="2878392"/>
            <a:ext cx="3657600" cy="1975051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INFORMATION COMES FROM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Distributor website (tied for first) 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Distributor sales representative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(tied for first)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General internet search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Manufacturer website</a:t>
            </a:r>
          </a:p>
          <a:p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5DBA2-D2A4-318C-CA10-FFD3B2E11C1F}"/>
              </a:ext>
            </a:extLst>
          </p:cNvPr>
          <p:cNvSpPr txBox="1"/>
          <p:nvPr/>
        </p:nvSpPr>
        <p:spPr>
          <a:xfrm>
            <a:off x="7627168" y="3576484"/>
            <a:ext cx="3743290" cy="10008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Once again, there is a shift toward general internet searches and less reliance on the DSR among younger operators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638517-E1B7-AE77-E122-5CD53DFF2104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334863" y="3038168"/>
            <a:ext cx="2163950" cy="538316"/>
          </a:xfrm>
          <a:prstGeom prst="bentConnector2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37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DA6E4-00AF-DFF5-0EF4-0A3271A7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4EC03-DA79-7A3B-BEA1-EA4EC2E6C7F0}"/>
              </a:ext>
            </a:extLst>
          </p:cNvPr>
          <p:cNvCxnSpPr>
            <a:cxnSpLocks/>
          </p:cNvCxnSpPr>
          <p:nvPr/>
        </p:nvCxnSpPr>
        <p:spPr>
          <a:xfrm>
            <a:off x="550426" y="997869"/>
            <a:ext cx="109922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A519BA-8704-CBF8-5EAC-4A68FB2CB553}"/>
              </a:ext>
            </a:extLst>
          </p:cNvPr>
          <p:cNvSpPr txBox="1"/>
          <p:nvPr/>
        </p:nvSpPr>
        <p:spPr>
          <a:xfrm>
            <a:off x="413298" y="376113"/>
            <a:ext cx="1131674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Reaching the Operator 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85FEB39-1A81-170F-F376-75B6A8C56BFF}"/>
              </a:ext>
            </a:extLst>
          </p:cNvPr>
          <p:cNvSpPr txBox="1">
            <a:spLocks/>
          </p:cNvSpPr>
          <p:nvPr/>
        </p:nvSpPr>
        <p:spPr>
          <a:xfrm>
            <a:off x="413298" y="2878392"/>
            <a:ext cx="3657600" cy="2722385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IDEAS COME FROM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Word of mouth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 Following other restaurants/chefs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Food shows (local)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Social media sites (of distributors, publications, manufacturers, trade associations, etc.)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General internet search</a:t>
            </a:r>
          </a:p>
          <a:p>
            <a:endParaRPr lang="en-US" sz="1600" b="1" dirty="0"/>
          </a:p>
        </p:txBody>
      </p:sp>
      <p:sp>
        <p:nvSpPr>
          <p:cNvPr id="34" name="Pentagon 33">
            <a:extLst>
              <a:ext uri="{FF2B5EF4-FFF2-40B4-BE49-F238E27FC236}">
                <a16:creationId xmlns:a16="http://schemas.microsoft.com/office/drawing/2014/main" id="{B21B3C9F-F5EA-7205-5156-016915E96213}"/>
              </a:ext>
            </a:extLst>
          </p:cNvPr>
          <p:cNvSpPr/>
          <p:nvPr/>
        </p:nvSpPr>
        <p:spPr>
          <a:xfrm>
            <a:off x="6683770" y="1203440"/>
            <a:ext cx="4858873" cy="1528035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7B53A1-9A51-9BED-9249-2A052DDB2304}"/>
              </a:ext>
            </a:extLst>
          </p:cNvPr>
          <p:cNvSpPr/>
          <p:nvPr/>
        </p:nvSpPr>
        <p:spPr>
          <a:xfrm>
            <a:off x="3278020" y="1203440"/>
            <a:ext cx="4736024" cy="1528035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A377B6"/>
              </a:highlight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397B2115-D11D-F35C-C000-E70B5DD82050}"/>
              </a:ext>
            </a:extLst>
          </p:cNvPr>
          <p:cNvSpPr/>
          <p:nvPr/>
        </p:nvSpPr>
        <p:spPr>
          <a:xfrm>
            <a:off x="413298" y="1203440"/>
            <a:ext cx="4194995" cy="1528035"/>
          </a:xfrm>
          <a:prstGeom prst="homePlat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1BC29-EE60-190A-FA91-85B5603B0BCC}"/>
              </a:ext>
            </a:extLst>
          </p:cNvPr>
          <p:cNvSpPr txBox="1"/>
          <p:nvPr/>
        </p:nvSpPr>
        <p:spPr>
          <a:xfrm>
            <a:off x="677359" y="1690458"/>
            <a:ext cx="3054755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Awareness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8789A8-00D8-D0AE-565C-21BE25644BF7}"/>
              </a:ext>
            </a:extLst>
          </p:cNvPr>
          <p:cNvSpPr txBox="1"/>
          <p:nvPr/>
        </p:nvSpPr>
        <p:spPr>
          <a:xfrm>
            <a:off x="4511089" y="1690458"/>
            <a:ext cx="2945761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Consideration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2713E2-CAD1-D8FB-145F-B5085AA55987}"/>
              </a:ext>
            </a:extLst>
          </p:cNvPr>
          <p:cNvSpPr txBox="1"/>
          <p:nvPr/>
        </p:nvSpPr>
        <p:spPr>
          <a:xfrm>
            <a:off x="8082640" y="1360207"/>
            <a:ext cx="3287818" cy="121450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Retention &amp; Development </a:t>
            </a: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</a:rPr>
              <a:t>of Loyalty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0F869E48-C8E2-B49E-CADE-09375FD396DB}"/>
              </a:ext>
            </a:extLst>
          </p:cNvPr>
          <p:cNvSpPr txBox="1">
            <a:spLocks/>
          </p:cNvSpPr>
          <p:nvPr/>
        </p:nvSpPr>
        <p:spPr>
          <a:xfrm>
            <a:off x="4286298" y="2878392"/>
            <a:ext cx="3657600" cy="1975051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INFORMATION COMES FROM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Distributor website (tied for first) 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Distributor sales representative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(tied for first)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General internet search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Manufacturer website</a:t>
            </a:r>
          </a:p>
          <a:p>
            <a:endParaRPr lang="en-US" sz="1600" b="1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A55BF6D-46C7-FC08-336E-EE28028DEBAA}"/>
              </a:ext>
            </a:extLst>
          </p:cNvPr>
          <p:cNvSpPr txBox="1">
            <a:spLocks/>
          </p:cNvSpPr>
          <p:nvPr/>
        </p:nvSpPr>
        <p:spPr>
          <a:xfrm>
            <a:off x="8022171" y="2878392"/>
            <a:ext cx="3657600" cy="1848922"/>
          </a:xfrm>
          <a:prstGeom prst="rect">
            <a:avLst/>
          </a:prstGeom>
        </p:spPr>
        <p:txBody>
          <a:bodyPr lIns="45720" rIns="45720"/>
          <a:lstStyle>
            <a:lvl1pPr marL="0" indent="0" algn="l" defTabSz="906199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Calibri" panose="020F0502020204030204" pitchFamily="34" charset="0"/>
              <a:buNone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171450" indent="-171450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Helvetica" charset="0"/>
              <a:buChar char="●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2pPr>
            <a:lvl3pPr marL="344488" indent="-173038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AppleSymbols" charset="0"/>
              <a:buChar char="⎯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3pPr>
            <a:lvl4pPr marL="569913" indent="-225425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4pPr>
            <a:lvl5pPr marL="796925" indent="-227013" algn="l" defTabSz="906199" rtl="0" eaLnBrk="1" latinLnBrk="0" hangingPunct="1">
              <a:spcBef>
                <a:spcPts val="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‒"/>
              <a:tabLst/>
              <a:defRPr sz="1400" kern="1200" spc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5pPr>
            <a:lvl6pPr marL="2492048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47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2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346" indent="-226550" algn="l" defTabSz="9061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</a:rPr>
              <a:t>LOYALTY IS CREATED BY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 Maintaining high levels of service/consistent supply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 Demonstrating value (deters price shopping)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Maintaining product performance and quality</a:t>
            </a:r>
          </a:p>
          <a:p>
            <a:pPr marL="166688" indent="-166688"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After above needs are met, consider promotional/merchandising material and traditional loyalty programs</a:t>
            </a:r>
          </a:p>
        </p:txBody>
      </p:sp>
    </p:spTree>
    <p:extLst>
      <p:ext uri="{BB962C8B-B14F-4D97-AF65-F5344CB8AC3E}">
        <p14:creationId xmlns:p14="http://schemas.microsoft.com/office/powerpoint/2010/main" val="2038060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14527-BE9E-40DC-9965-47F80EBCE2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SUPPLIER ACTIVATION</a:t>
            </a:r>
          </a:p>
          <a:p>
            <a:pPr lvl="1"/>
            <a:r>
              <a:rPr lang="en-US" dirty="0"/>
              <a:t>Prioritize versatility to meet operator omnichannel requirements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B614C-7288-8299-CBCC-CEBC44FF17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THE FUTURE OF ON-PREMISE AND OFF-PREMISE</a:t>
            </a:r>
          </a:p>
          <a:p>
            <a:pPr lvl="1"/>
            <a:r>
              <a:rPr lang="en-US" dirty="0"/>
              <a:t>“In-unit” is business focus but off-premise is growth engine</a:t>
            </a:r>
          </a:p>
        </p:txBody>
      </p:sp>
    </p:spTree>
    <p:extLst>
      <p:ext uri="{BB962C8B-B14F-4D97-AF65-F5344CB8AC3E}">
        <p14:creationId xmlns:p14="http://schemas.microsoft.com/office/powerpoint/2010/main" val="401281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70DC3-A422-ED64-5273-6C11DE001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BD1949-D00F-6980-6A94-880E4718F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Delivery occasions narrowing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4F3F-D683-7317-BCB7-8F2F5715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5"/>
                </a:solidFill>
              </a:rPr>
              <a:t>Uptick in </a:t>
            </a:r>
          </a:p>
          <a:p>
            <a:pPr marL="225425" lvl="2" indent="-225425"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Solo orders</a:t>
            </a:r>
          </a:p>
          <a:p>
            <a:pPr marL="225425" lvl="2" indent="-225425"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To satisfy cravings</a:t>
            </a:r>
          </a:p>
          <a:p>
            <a:pPr marL="225425" lvl="2" indent="-225425"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Snacks/off-peak dayparts</a:t>
            </a:r>
          </a:p>
          <a:p>
            <a:pPr marL="225425" lvl="2" indent="-225425"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Third-party ordering</a:t>
            </a:r>
          </a:p>
          <a:p>
            <a:endParaRPr lang="en-US" sz="4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EE4A40-5F22-205F-2EBC-CF037764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Base: 112,000 recent restaurant guests per calendar year</a:t>
            </a:r>
          </a:p>
          <a:p>
            <a:pPr lvl="0"/>
            <a:r>
              <a:rPr lang="en-US" noProof="0" dirty="0"/>
              <a:t>Source: Technomic Ignite Consumer, 2019-2024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4CCC7-B6A0-B6D5-703B-3455765D8B18}"/>
              </a:ext>
            </a:extLst>
          </p:cNvPr>
          <p:cNvSpPr txBox="1"/>
          <p:nvPr/>
        </p:nvSpPr>
        <p:spPr>
          <a:xfrm>
            <a:off x="8086111" y="2210113"/>
            <a:ext cx="3973153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06199">
              <a:spcBef>
                <a:spcPts val="180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accent5"/>
                </a:solidFill>
              </a:rPr>
              <a:t>Supplier Activation</a:t>
            </a:r>
          </a:p>
          <a:p>
            <a:pPr marL="0" lvl="2" defTabSz="906199">
              <a:spcAft>
                <a:spcPts val="400"/>
              </a:spcAft>
              <a:buClr>
                <a:schemeClr val="accent5"/>
              </a:buClr>
              <a:buSzPct val="120000"/>
            </a:pPr>
            <a:r>
              <a:rPr lang="en-US" sz="2400" dirty="0"/>
              <a:t>Lean into </a:t>
            </a:r>
            <a:r>
              <a:rPr lang="en-US" sz="2400" dirty="0" err="1"/>
              <a:t>craveability</a:t>
            </a:r>
            <a:r>
              <a:rPr lang="en-US" sz="2400" dirty="0"/>
              <a:t>, shareables and bundles, varied daypart applications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C556CB1-C4F8-3E28-9630-06FC4C4A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111" y="1357815"/>
            <a:ext cx="21145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602C9-D0EB-88A5-25DA-E4636CA725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1044" y="425326"/>
            <a:ext cx="4953756" cy="5349790"/>
          </a:xfrm>
        </p:spPr>
        <p:txBody>
          <a:bodyPr/>
          <a:lstStyle/>
          <a:p>
            <a:r>
              <a:rPr lang="en-US" dirty="0"/>
              <a:t>SUPPLIER ACTIVATION</a:t>
            </a:r>
          </a:p>
          <a:p>
            <a:pPr lvl="1"/>
            <a:r>
              <a:rPr lang="en-US" sz="4000" dirty="0"/>
              <a:t>Step up with menu item engineering, packaging, </a:t>
            </a:r>
            <a:r>
              <a:rPr lang="en-US" sz="4000" dirty="0" err="1"/>
              <a:t>menuing</a:t>
            </a:r>
            <a:r>
              <a:rPr lang="en-US" sz="4000" dirty="0"/>
              <a:t> expertise </a:t>
            </a:r>
          </a:p>
          <a:p>
            <a:pPr lvl="1"/>
            <a:r>
              <a:rPr lang="en-US" sz="4000" dirty="0"/>
              <a:t>Fill operator data/</a:t>
            </a:r>
            <a:br>
              <a:rPr lang="en-US" sz="4000" dirty="0"/>
            </a:br>
            <a:r>
              <a:rPr lang="en-US" sz="4000" dirty="0"/>
              <a:t>insights gaps, particularly about delivery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50E9F-E881-D426-164F-6AFCC3A15A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9100"/>
            <a:ext cx="5410200" cy="5356225"/>
          </a:xfrm>
        </p:spPr>
        <p:txBody>
          <a:bodyPr anchor="t"/>
          <a:lstStyle/>
          <a:p>
            <a:pPr lvl="0"/>
            <a:r>
              <a:rPr lang="en-US" noProof="0" dirty="0"/>
              <a:t>THE FUTURE OF ON-PREMISE AND OFF-PREMISE</a:t>
            </a:r>
          </a:p>
          <a:p>
            <a:pPr lvl="1"/>
            <a:r>
              <a:rPr lang="en-US" sz="4000" dirty="0"/>
              <a:t>Operators are enhancing service formats, extending concepts</a:t>
            </a:r>
          </a:p>
        </p:txBody>
      </p:sp>
    </p:spTree>
    <p:extLst>
      <p:ext uri="{BB962C8B-B14F-4D97-AF65-F5344CB8AC3E}">
        <p14:creationId xmlns:p14="http://schemas.microsoft.com/office/powerpoint/2010/main" val="72062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853B-A9E3-AC9D-E74F-68449206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EA04B4-344B-441B-C444-ABEFFA272A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1044" y="425326"/>
            <a:ext cx="4953756" cy="5349790"/>
          </a:xfrm>
        </p:spPr>
        <p:txBody>
          <a:bodyPr/>
          <a:lstStyle/>
          <a:p>
            <a:r>
              <a:rPr lang="en-US" dirty="0"/>
              <a:t>SUPPLIER ACTIVATION</a:t>
            </a:r>
          </a:p>
          <a:p>
            <a:pPr lvl="1"/>
            <a:r>
              <a:rPr lang="en-US" dirty="0"/>
              <a:t>Promote versatile, multiple-daypart products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699F2-95D9-76A5-50F3-9CB0579EE0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419100"/>
            <a:ext cx="5410200" cy="5356225"/>
          </a:xfrm>
        </p:spPr>
        <p:txBody>
          <a:bodyPr/>
          <a:lstStyle/>
          <a:p>
            <a:r>
              <a:rPr lang="en-US" dirty="0"/>
              <a:t>DAYPART DYNAMICS</a:t>
            </a:r>
          </a:p>
          <a:p>
            <a:pPr lvl="1"/>
            <a:r>
              <a:rPr lang="en-US" dirty="0"/>
              <a:t>Consumers’ busy lifestyles, flexible schedules disrupting the traditional mealtime boundaries</a:t>
            </a:r>
          </a:p>
        </p:txBody>
      </p:sp>
    </p:spTree>
    <p:extLst>
      <p:ext uri="{BB962C8B-B14F-4D97-AF65-F5344CB8AC3E}">
        <p14:creationId xmlns:p14="http://schemas.microsoft.com/office/powerpoint/2010/main" val="1854706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SPP_06-2022">
  <a:themeElements>
    <a:clrScheme name="Technomic 2022">
      <a:dk1>
        <a:srgbClr val="000000"/>
      </a:dk1>
      <a:lt1>
        <a:srgbClr val="FFFFFF"/>
      </a:lt1>
      <a:dk2>
        <a:srgbClr val="BEBFB7"/>
      </a:dk2>
      <a:lt2>
        <a:srgbClr val="E5E5E2"/>
      </a:lt2>
      <a:accent1>
        <a:srgbClr val="269DCF"/>
      </a:accent1>
      <a:accent2>
        <a:srgbClr val="EC5654"/>
      </a:accent2>
      <a:accent3>
        <a:srgbClr val="83CCA4"/>
      </a:accent3>
      <a:accent4>
        <a:srgbClr val="EC7C25"/>
      </a:accent4>
      <a:accent5>
        <a:srgbClr val="F1CE02"/>
      </a:accent5>
      <a:accent6>
        <a:srgbClr val="A377B6"/>
      </a:accent6>
      <a:hlink>
        <a:srgbClr val="269ECD"/>
      </a:hlink>
      <a:folHlink>
        <a:srgbClr val="165C78"/>
      </a:folHlink>
    </a:clrScheme>
    <a:fontScheme name="Custom 5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algn="ctr">
          <a:defRPr sz="1400" b="1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rporate template 2014">
      <a:dk1>
        <a:srgbClr val="000000"/>
      </a:dk1>
      <a:lt1>
        <a:srgbClr val="FFFFFF"/>
      </a:lt1>
      <a:dk2>
        <a:srgbClr val="595959"/>
      </a:dk2>
      <a:lt2>
        <a:srgbClr val="BFBEC1"/>
      </a:lt2>
      <a:accent1>
        <a:srgbClr val="67AF22"/>
      </a:accent1>
      <a:accent2>
        <a:srgbClr val="0084C8"/>
      </a:accent2>
      <a:accent3>
        <a:srgbClr val="DD4A28"/>
      </a:accent3>
      <a:accent4>
        <a:srgbClr val="FBB03B"/>
      </a:accent4>
      <a:accent5>
        <a:srgbClr val="AC59A5"/>
      </a:accent5>
      <a:accent6>
        <a:srgbClr val="04A09C"/>
      </a:accent6>
      <a:hlink>
        <a:srgbClr val="0084C8"/>
      </a:hlink>
      <a:folHlink>
        <a:srgbClr val="0084C8"/>
      </a:folHlink>
    </a:clrScheme>
    <a:fontScheme name="Custom 23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rporate template 2014">
      <a:dk1>
        <a:srgbClr val="000000"/>
      </a:dk1>
      <a:lt1>
        <a:srgbClr val="FFFFFF"/>
      </a:lt1>
      <a:dk2>
        <a:srgbClr val="595959"/>
      </a:dk2>
      <a:lt2>
        <a:srgbClr val="BFBEC1"/>
      </a:lt2>
      <a:accent1>
        <a:srgbClr val="67AF22"/>
      </a:accent1>
      <a:accent2>
        <a:srgbClr val="0084C8"/>
      </a:accent2>
      <a:accent3>
        <a:srgbClr val="DD4A28"/>
      </a:accent3>
      <a:accent4>
        <a:srgbClr val="FBB03B"/>
      </a:accent4>
      <a:accent5>
        <a:srgbClr val="AC59A5"/>
      </a:accent5>
      <a:accent6>
        <a:srgbClr val="04A09C"/>
      </a:accent6>
      <a:hlink>
        <a:srgbClr val="0084C8"/>
      </a:hlink>
      <a:folHlink>
        <a:srgbClr val="0084C8"/>
      </a:folHlink>
    </a:clrScheme>
    <a:fontScheme name="Custom 23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0b805e-bf3f-4206-9ef0-f97750cc3a54" xsi:nil="true"/>
    <lcf76f155ced4ddcb4097134ff3c332f xmlns="9f28d775-e9c7-40c8-bb0d-4cbaed1fb9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8BD5DEA7F9F42B2BEDB78FF3FD3CD" ma:contentTypeVersion="15" ma:contentTypeDescription="Create a new document." ma:contentTypeScope="" ma:versionID="6309465d50ddcf071767bababa5336c8">
  <xsd:schema xmlns:xsd="http://www.w3.org/2001/XMLSchema" xmlns:xs="http://www.w3.org/2001/XMLSchema" xmlns:p="http://schemas.microsoft.com/office/2006/metadata/properties" xmlns:ns2="9f28d775-e9c7-40c8-bb0d-4cbaed1fb909" xmlns:ns3="530b805e-bf3f-4206-9ef0-f97750cc3a54" targetNamespace="http://schemas.microsoft.com/office/2006/metadata/properties" ma:root="true" ma:fieldsID="a056e689133a058c7b443b5c3e34002d" ns2:_="" ns3:_="">
    <xsd:import namespace="9f28d775-e9c7-40c8-bb0d-4cbaed1fb909"/>
    <xsd:import namespace="530b805e-bf3f-4206-9ef0-f97750cc3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8d775-e9c7-40c8-bb0d-4cbaed1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b805e-bf3f-4206-9ef0-f97750cc3a5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2b8aeb5-42c6-46ad-8693-e8986e5c0679}" ma:internalName="TaxCatchAll" ma:showField="CatchAllData" ma:web="530b805e-bf3f-4206-9ef0-f97750cc3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B23F2-94EB-459D-B1B8-99EB8738BE31}">
  <ds:schemaRefs>
    <ds:schemaRef ds:uri="http://purl.org/dc/elements/1.1/"/>
    <ds:schemaRef ds:uri="a06cddff-7043-4cbd-b712-451df4dca456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5dcdb591-6e7a-458c-befd-33a97d27e1ba"/>
    <ds:schemaRef ds:uri="http://schemas.microsoft.com/office/2006/metadata/properties"/>
    <ds:schemaRef ds:uri="530b805e-bf3f-4206-9ef0-f97750cc3a54"/>
    <ds:schemaRef ds:uri="9f28d775-e9c7-40c8-bb0d-4cbaed1fb909"/>
  </ds:schemaRefs>
</ds:datastoreItem>
</file>

<file path=customXml/itemProps2.xml><?xml version="1.0" encoding="utf-8"?>
<ds:datastoreItem xmlns:ds="http://schemas.openxmlformats.org/officeDocument/2006/customXml" ds:itemID="{E1F68BD3-0D7F-4DA5-962B-482556589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8d775-e9c7-40c8-bb0d-4cbaed1fb909"/>
    <ds:schemaRef ds:uri="530b805e-bf3f-4206-9ef0-f97750cc3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0799E-BD81-44FE-A2EA-C765D037D4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862</Words>
  <Application>Microsoft Office PowerPoint</Application>
  <PresentationFormat>Widescreen</PresentationFormat>
  <Paragraphs>140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AppleSymbols</vt:lpstr>
      <vt:lpstr>Aptos</vt:lpstr>
      <vt:lpstr>Arial</vt:lpstr>
      <vt:lpstr>Calibri</vt:lpstr>
      <vt:lpstr>Helvetica</vt:lpstr>
      <vt:lpstr>Tahoma</vt:lpstr>
      <vt:lpstr>1_FSPP_06-2022</vt:lpstr>
      <vt:lpstr>PowerPoint Presentation</vt:lpstr>
      <vt:lpstr>Forecast &amp;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Technomic</dc:subject>
  <dc:creator>Marisela Rios</dc:creator>
  <cp:lastModifiedBy>Bernloehr, Sophie</cp:lastModifiedBy>
  <cp:revision>16</cp:revision>
  <cp:lastPrinted>2017-02-24T19:48:09Z</cp:lastPrinted>
  <dcterms:created xsi:type="dcterms:W3CDTF">2014-06-24T14:01:10Z</dcterms:created>
  <dcterms:modified xsi:type="dcterms:W3CDTF">2025-01-16T17:58:03Z</dcterms:modified>
  <cp:category>Technomic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90A24BCC-CDED-42DB-9482-33D7D07BC502</vt:lpwstr>
  </property>
  <property fmtid="{D5CDD505-2E9C-101B-9397-08002B2CF9AE}" pid="3" name="ArticulatePath">
    <vt:lpwstr>report_template_draft3</vt:lpwstr>
  </property>
  <property fmtid="{D5CDD505-2E9C-101B-9397-08002B2CF9AE}" pid="4" name="ContentTypeId">
    <vt:lpwstr>0x0101006018BD5DEA7F9F42B2BEDB78FF3FD3CD</vt:lpwstr>
  </property>
  <property fmtid="{D5CDD505-2E9C-101B-9397-08002B2CF9AE}" pid="5" name="MSIP_Label_57969209-987a-410d-ac15-d40f31778c48_Enabled">
    <vt:lpwstr>true</vt:lpwstr>
  </property>
  <property fmtid="{D5CDD505-2E9C-101B-9397-08002B2CF9AE}" pid="6" name="MSIP_Label_57969209-987a-410d-ac15-d40f31778c48_SetDate">
    <vt:lpwstr>2024-02-29T15:10:44Z</vt:lpwstr>
  </property>
  <property fmtid="{D5CDD505-2E9C-101B-9397-08002B2CF9AE}" pid="7" name="MSIP_Label_57969209-987a-410d-ac15-d40f31778c48_Method">
    <vt:lpwstr>Privileged</vt:lpwstr>
  </property>
  <property fmtid="{D5CDD505-2E9C-101B-9397-08002B2CF9AE}" pid="8" name="MSIP_Label_57969209-987a-410d-ac15-d40f31778c48_Name">
    <vt:lpwstr>57969209-987a-410d-ac15-d40f31778c48</vt:lpwstr>
  </property>
  <property fmtid="{D5CDD505-2E9C-101B-9397-08002B2CF9AE}" pid="9" name="MSIP_Label_57969209-987a-410d-ac15-d40f31778c48_SiteId">
    <vt:lpwstr>2567d566-604c-408a-8a60-55d0dc9d9d6b</vt:lpwstr>
  </property>
  <property fmtid="{D5CDD505-2E9C-101B-9397-08002B2CF9AE}" pid="10" name="MSIP_Label_57969209-987a-410d-ac15-d40f31778c48_ActionId">
    <vt:lpwstr>93e1ace5-2e79-42d7-ae9f-1146b9cc7430</vt:lpwstr>
  </property>
  <property fmtid="{D5CDD505-2E9C-101B-9397-08002B2CF9AE}" pid="11" name="MSIP_Label_57969209-987a-410d-ac15-d40f31778c48_ContentBits">
    <vt:lpwstr>0</vt:lpwstr>
  </property>
  <property fmtid="{D5CDD505-2E9C-101B-9397-08002B2CF9AE}" pid="12" name="Order">
    <vt:lpwstr>4353000.00000000</vt:lpwstr>
  </property>
  <property fmtid="{D5CDD505-2E9C-101B-9397-08002B2CF9AE}" pid="13" name="MediaServiceImageTags">
    <vt:lpwstr/>
  </property>
</Properties>
</file>